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embeddings/Microsoft_Equation8.bin" ContentType="application/vnd.openxmlformats-officedocument.oleObject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embeddings/Microsoft_Equation5.bin" ContentType="application/vnd.openxmlformats-officedocument.oleObject"/>
  <Override PartName="/ppt/slides/slide44.xml" ContentType="application/vnd.openxmlformats-officedocument.presentationml.slide+xml"/>
  <Default Extension="pict" ContentType="image/pict"/>
  <Override PartName="/ppt/embeddings/Microsoft_Equation7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embeddings/Microsoft_Equation9.bin" ContentType="application/vnd.openxmlformats-officedocument.oleObject"/>
  <Default Extension="bin" ContentType="application/vnd.openxmlformats-officedocument.presentationml.printerSettings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slides/slide53.xml" ContentType="application/vnd.openxmlformats-officedocument.presentationml.slide+xml"/>
  <Override PartName="/ppt/embeddings/Microsoft_Equation3.bin" ContentType="application/vnd.openxmlformats-officedocument.oleObject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Default Extension="pdf" ContentType="application/pdf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8" r:id="rId3"/>
    <p:sldId id="279" r:id="rId4"/>
    <p:sldId id="287" r:id="rId5"/>
    <p:sldId id="281" r:id="rId6"/>
    <p:sldId id="282" r:id="rId7"/>
    <p:sldId id="288" r:id="rId8"/>
    <p:sldId id="268" r:id="rId9"/>
    <p:sldId id="285" r:id="rId10"/>
    <p:sldId id="289" r:id="rId11"/>
    <p:sldId id="291" r:id="rId12"/>
    <p:sldId id="290" r:id="rId13"/>
    <p:sldId id="286" r:id="rId14"/>
    <p:sldId id="320" r:id="rId15"/>
    <p:sldId id="294" r:id="rId16"/>
    <p:sldId id="293" r:id="rId17"/>
    <p:sldId id="292" r:id="rId18"/>
    <p:sldId id="314" r:id="rId19"/>
    <p:sldId id="270" r:id="rId20"/>
    <p:sldId id="316" r:id="rId21"/>
    <p:sldId id="317" r:id="rId22"/>
    <p:sldId id="299" r:id="rId23"/>
    <p:sldId id="300" r:id="rId24"/>
    <p:sldId id="301" r:id="rId25"/>
    <p:sldId id="305" r:id="rId26"/>
    <p:sldId id="302" r:id="rId27"/>
    <p:sldId id="303" r:id="rId28"/>
    <p:sldId id="304" r:id="rId29"/>
    <p:sldId id="322" r:id="rId30"/>
    <p:sldId id="307" r:id="rId31"/>
    <p:sldId id="311" r:id="rId32"/>
    <p:sldId id="306" r:id="rId33"/>
    <p:sldId id="312" r:id="rId34"/>
    <p:sldId id="313" r:id="rId35"/>
    <p:sldId id="265" r:id="rId36"/>
    <p:sldId id="321" r:id="rId37"/>
    <p:sldId id="271" r:id="rId38"/>
    <p:sldId id="308" r:id="rId39"/>
    <p:sldId id="276" r:id="rId40"/>
    <p:sldId id="277" r:id="rId41"/>
    <p:sldId id="296" r:id="rId42"/>
    <p:sldId id="309" r:id="rId43"/>
    <p:sldId id="310" r:id="rId44"/>
    <p:sldId id="323" r:id="rId45"/>
    <p:sldId id="324" r:id="rId46"/>
    <p:sldId id="298" r:id="rId47"/>
    <p:sldId id="325" r:id="rId48"/>
    <p:sldId id="326" r:id="rId49"/>
    <p:sldId id="327" r:id="rId50"/>
    <p:sldId id="297" r:id="rId51"/>
    <p:sldId id="315" r:id="rId52"/>
    <p:sldId id="319" r:id="rId53"/>
    <p:sldId id="318" r:id="rId5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 showGuides="1">
      <p:cViewPr varScale="1">
        <p:scale>
          <a:sx n="106" d="100"/>
          <a:sy n="106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theme" Target="theme/theme1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viewProps" Target="viewProps.xml"/><Relationship Id="rId59" Type="http://schemas.openxmlformats.org/officeDocument/2006/relationships/tableStyles" Target="tableStyles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printerSettings" Target="printerSettings/printerSettings1.bin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presProps" Target="presProps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ict"/><Relationship Id="rId1" Type="http://schemas.openxmlformats.org/officeDocument/2006/relationships/image" Target="../media/image1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ict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ict"/><Relationship Id="rId1" Type="http://schemas.openxmlformats.org/officeDocument/2006/relationships/image" Target="../media/image6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ict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ict"/><Relationship Id="rId1" Type="http://schemas.openxmlformats.org/officeDocument/2006/relationships/image" Target="../media/image37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A40D8-A840-254F-B514-C8053CFD5A4C}" type="datetimeFigureOut">
              <a:rPr lang="it-IT" smtClean="0"/>
              <a:pPr/>
              <a:t>5/24/11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8741-80ED-F542-BCBE-2F7BCEB8579C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6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3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2.pdf"/><Relationship Id="rId5" Type="http://schemas.openxmlformats.org/officeDocument/2006/relationships/oleObject" Target="../embeddings/Microsoft_Equation7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df"/><Relationship Id="rId3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df"/><Relationship Id="rId3" Type="http://schemas.openxmlformats.org/officeDocument/2006/relationships/image" Target="../media/image261.png"/><Relationship Id="rId5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9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8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df"/><Relationship Id="rId3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df"/><Relationship Id="rId3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df"/><Relationship Id="rId3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df"/><Relationship Id="rId3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8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df"/><Relationship Id="rId3" Type="http://schemas.openxmlformats.org/officeDocument/2006/relationships/image" Target="../media/image57.png"/><Relationship Id="rId5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df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5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4.bin"/><Relationship Id="rId5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Sensitivity</a:t>
            </a:r>
            <a:r>
              <a:rPr lang="it-IT" dirty="0" smtClean="0"/>
              <a:t> on sterile </a:t>
            </a:r>
            <a:r>
              <a:rPr lang="it-IT" dirty="0" err="1" smtClean="0"/>
              <a:t>neutrinos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sources</a:t>
            </a:r>
            <a:r>
              <a:rPr lang="it-IT" dirty="0" smtClean="0"/>
              <a:t> in </a:t>
            </a:r>
            <a:r>
              <a:rPr lang="it-IT" dirty="0" err="1" smtClean="0"/>
              <a:t>Borexino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it-IT" dirty="0" err="1" smtClean="0"/>
              <a:t>Ianni</a:t>
            </a:r>
            <a:endParaRPr lang="it-IT" dirty="0" smtClean="0"/>
          </a:p>
          <a:p>
            <a:pPr marL="514350" indent="-514350"/>
            <a:r>
              <a:rPr lang="it-IT" dirty="0" err="1" smtClean="0"/>
              <a:t>Phys</a:t>
            </a:r>
            <a:r>
              <a:rPr lang="it-IT" dirty="0" smtClean="0"/>
              <a:t>. </a:t>
            </a:r>
            <a:r>
              <a:rPr lang="it-IT" dirty="0" err="1" smtClean="0"/>
              <a:t>Dept</a:t>
            </a:r>
            <a:r>
              <a:rPr lang="it-IT" dirty="0" smtClean="0"/>
              <a:t>., Princeton</a:t>
            </a:r>
          </a:p>
          <a:p>
            <a:pPr marL="514350" indent="-514350"/>
            <a:r>
              <a:rPr lang="it-IT" dirty="0" smtClean="0"/>
              <a:t>May </a:t>
            </a:r>
            <a:r>
              <a:rPr lang="it-IT" dirty="0" err="1" smtClean="0"/>
              <a:t>9</a:t>
            </a:r>
            <a:r>
              <a:rPr lang="en-US" dirty="0" err="1" smtClean="0"/>
              <a:t>th</a:t>
            </a:r>
            <a:r>
              <a:rPr lang="it-IT" dirty="0" smtClean="0"/>
              <a:t>, 2011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868362"/>
          </a:xfrm>
        </p:spPr>
        <p:txBody>
          <a:bodyPr>
            <a:noAutofit/>
          </a:bodyPr>
          <a:lstStyle/>
          <a:p>
            <a:r>
              <a:rPr lang="it-IT" sz="3600" b="1" dirty="0" err="1" smtClean="0">
                <a:solidFill>
                  <a:srgbClr val="FF0000"/>
                </a:solidFill>
              </a:rPr>
              <a:t>Reactor</a:t>
            </a:r>
            <a:r>
              <a:rPr lang="it-IT" sz="3600" b="1" dirty="0" smtClean="0">
                <a:solidFill>
                  <a:srgbClr val="FF0000"/>
                </a:solidFill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</a:rPr>
              <a:t>anomaly</a:t>
            </a:r>
            <a:r>
              <a:rPr lang="it-IT" sz="3600" b="1" dirty="0" smtClean="0">
                <a:solidFill>
                  <a:srgbClr val="FF0000"/>
                </a:solidFill>
              </a:rPr>
              <a:t>: 2</a:t>
            </a:r>
            <a:r>
              <a:rPr lang="it-IT" sz="36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n </a:t>
            </a:r>
            <a:r>
              <a:rPr lang="it-IT" sz="3600" b="1" dirty="0" err="1" smtClean="0">
                <a:solidFill>
                  <a:srgbClr val="FF0000"/>
                </a:solidFill>
                <a:latin typeface="+mn-lt"/>
                <a:cs typeface="Symbol" charset="2"/>
              </a:rPr>
              <a:t>oscillation</a:t>
            </a:r>
            <a:r>
              <a:rPr lang="it-IT" sz="3600" b="1" dirty="0" smtClean="0">
                <a:solidFill>
                  <a:srgbClr val="FF0000"/>
                </a:solidFill>
                <a:latin typeface="+mn-lt"/>
                <a:cs typeface="Symbol" charset="2"/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  <a:latin typeface="+mn-lt"/>
                <a:cs typeface="Symbol" charset="2"/>
              </a:rPr>
              <a:t>hypothesis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Image 10" descr="untitled.pdf"/>
          <p:cNvPicPr>
            <a:picLocks noChangeAspect="1"/>
          </p:cNvPicPr>
          <p:nvPr/>
        </p:nvPicPr>
        <p:blipFill>
          <a:blip r:embed="rId2"/>
          <a:srcRect l="-450" t="23705" b="23407"/>
          <a:stretch>
            <a:fillRect/>
          </a:stretch>
        </p:blipFill>
        <p:spPr bwMode="auto">
          <a:xfrm>
            <a:off x="1626861" y="1066800"/>
            <a:ext cx="5840739" cy="435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5715000"/>
            <a:ext cx="6069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</a:t>
            </a:r>
            <a:r>
              <a:rPr lang="it-IT" sz="2400" dirty="0" smtClean="0"/>
              <a:t>o </a:t>
            </a:r>
            <a:r>
              <a:rPr lang="it-IT" sz="2400" dirty="0" err="1" smtClean="0"/>
              <a:t>oscillation</a:t>
            </a:r>
            <a:r>
              <a:rPr lang="it-IT" sz="2400" dirty="0" smtClean="0"/>
              <a:t> </a:t>
            </a:r>
            <a:r>
              <a:rPr lang="it-IT" sz="2400" dirty="0" err="1" smtClean="0"/>
              <a:t>hypothesis</a:t>
            </a:r>
            <a:r>
              <a:rPr lang="it-IT" sz="2400" dirty="0" smtClean="0"/>
              <a:t> </a:t>
            </a:r>
            <a:r>
              <a:rPr lang="it-IT" sz="2400" dirty="0" err="1" smtClean="0"/>
              <a:t>rejected</a:t>
            </a:r>
            <a:r>
              <a:rPr lang="it-IT" sz="2400" dirty="0" smtClean="0"/>
              <a:t> at 98.6% C.L.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1554"/>
            <a:ext cx="8077200" cy="5924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88668"/>
            <a:ext cx="388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</a:t>
            </a:r>
            <a:r>
              <a:rPr lang="it-IT" sz="1600" dirty="0" err="1" smtClean="0"/>
              <a:t>dapted</a:t>
            </a:r>
            <a:r>
              <a:rPr lang="it-IT" sz="1600" dirty="0" smtClean="0"/>
              <a:t> </a:t>
            </a:r>
            <a:r>
              <a:rPr lang="it-IT" sz="1600" dirty="0" err="1" smtClean="0"/>
              <a:t>from</a:t>
            </a:r>
            <a:r>
              <a:rPr lang="it-IT" sz="1600" dirty="0" smtClean="0"/>
              <a:t> C. Giunti at Beyond3</a:t>
            </a:r>
            <a:r>
              <a:rPr lang="it-IT" sz="1600" dirty="0" smtClean="0">
                <a:latin typeface="Symbol" charset="2"/>
                <a:cs typeface="Symbol" charset="2"/>
              </a:rPr>
              <a:t>n 2011</a:t>
            </a:r>
            <a:endParaRPr lang="it-IT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791200" y="685800"/>
            <a:ext cx="236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567206" y="5943600"/>
          <a:ext cx="5424394" cy="673100"/>
        </p:xfrm>
        <a:graphic>
          <a:graphicData uri="http://schemas.openxmlformats.org/presentationml/2006/ole">
            <p:oleObj spid="_x0000_s60418" name="Equation" r:id="rId4" imgW="34798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42" y="381000"/>
            <a:ext cx="8774858" cy="6436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228600"/>
            <a:ext cx="409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it-IT" dirty="0" err="1" smtClean="0"/>
              <a:t>dapted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C. Giunti at Beyond3</a:t>
            </a:r>
            <a:r>
              <a:rPr lang="it-IT" dirty="0" smtClean="0">
                <a:latin typeface="Symbol" charset="2"/>
                <a:cs typeface="Symbol" charset="2"/>
              </a:rPr>
              <a:t>n 2011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Adding</a:t>
            </a:r>
            <a:r>
              <a:rPr lang="it-IT" b="1" dirty="0" smtClean="0">
                <a:solidFill>
                  <a:srgbClr val="FF0000"/>
                </a:solidFill>
              </a:rPr>
              <a:t> 1-2 sterile </a:t>
            </a:r>
            <a:r>
              <a:rPr lang="it-IT" b="1" dirty="0" err="1" smtClean="0">
                <a:solidFill>
                  <a:srgbClr val="FF0000"/>
                </a:solidFill>
              </a:rPr>
              <a:t>neutrinos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3810000" cy="4525963"/>
          </a:xfrm>
        </p:spPr>
        <p:txBody>
          <a:bodyPr/>
          <a:lstStyle/>
          <a:p>
            <a:r>
              <a:rPr lang="it-IT" dirty="0" smtClean="0"/>
              <a:t>3+1 mass </a:t>
            </a:r>
            <a:r>
              <a:rPr lang="it-IT" dirty="0" err="1" smtClean="0"/>
              <a:t>scheme</a:t>
            </a:r>
            <a:endParaRPr lang="it-IT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19200" y="35036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19200" y="44942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19200" y="49514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1219200" y="4723606"/>
            <a:ext cx="4556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1104106" y="4228306"/>
            <a:ext cx="14462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28006" y="38862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31</a:t>
            </a:r>
            <a:endParaRPr lang="it-IT" dirty="0">
              <a:latin typeface="Symbol" charset="2"/>
              <a:cs typeface="Symbol" charset="2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219200" y="2362200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2247106" y="2932906"/>
            <a:ext cx="11414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" y="45074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21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5000" y="266700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Symbol" charset="2"/>
                <a:cs typeface="Symbol" charset="2"/>
              </a:rPr>
              <a:t>D</a:t>
            </a:r>
            <a:r>
              <a:rPr lang="it-IT" b="1" dirty="0" smtClean="0">
                <a:cs typeface="Symbol" charset="2"/>
              </a:rPr>
              <a:t>m</a:t>
            </a:r>
            <a:r>
              <a:rPr lang="it-IT" b="1" baseline="30000" dirty="0" smtClean="0">
                <a:cs typeface="Symbol" charset="2"/>
              </a:rPr>
              <a:t>2</a:t>
            </a:r>
            <a:r>
              <a:rPr lang="it-IT" b="1" baseline="-25000" dirty="0" smtClean="0">
                <a:cs typeface="Symbol" charset="2"/>
              </a:rPr>
              <a:t>SBL</a:t>
            </a:r>
            <a:endParaRPr lang="it-IT" b="1" dirty="0">
              <a:latin typeface="Symbol" charset="2"/>
              <a:cs typeface="Symbol" charset="2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0" y="1447800"/>
            <a:ext cx="381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3+2 mass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scheme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562600" y="23606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62600" y="3276600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562600" y="44942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562600" y="53324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562600" y="5791200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5486400" y="5562600"/>
            <a:ext cx="4556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5446712" y="5141912"/>
            <a:ext cx="1296988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5294312" y="4533900"/>
            <a:ext cx="2514600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5295105" y="4077494"/>
            <a:ext cx="34274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3+1 </a:t>
            </a:r>
            <a:r>
              <a:rPr lang="it-IT" b="1" dirty="0" err="1" smtClean="0">
                <a:solidFill>
                  <a:srgbClr val="FF0000"/>
                </a:solidFill>
              </a:rPr>
              <a:t>scheme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fit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572000" cy="457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5300"/>
            <a:ext cx="4780753" cy="4178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648" y="5791200"/>
            <a:ext cx="298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Giunti, </a:t>
            </a:r>
            <a:r>
              <a:rPr lang="it-IT" dirty="0" err="1" smtClean="0"/>
              <a:t>Laveder</a:t>
            </a:r>
            <a:r>
              <a:rPr lang="it-IT" dirty="0" smtClean="0"/>
              <a:t> PRD 83 (2011)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1351746"/>
            <a:ext cx="195814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err="1" smtClean="0"/>
              <a:t>MB</a:t>
            </a:r>
            <a:r>
              <a:rPr lang="it-IT" sz="2500" dirty="0" err="1" smtClean="0">
                <a:latin typeface="Symbol" charset="2"/>
                <a:cs typeface="Symbol" charset="2"/>
              </a:rPr>
              <a:t>n</a:t>
            </a:r>
            <a:r>
              <a:rPr lang="it-IT" sz="2500" dirty="0" smtClean="0"/>
              <a:t> + </a:t>
            </a:r>
            <a:r>
              <a:rPr lang="it-IT" sz="2500" dirty="0" err="1" smtClean="0"/>
              <a:t>LSND</a:t>
            </a:r>
            <a:r>
              <a:rPr lang="it-IT" sz="2500" dirty="0" err="1" smtClean="0">
                <a:latin typeface="Symbol" charset="2"/>
                <a:cs typeface="Symbol" charset="2"/>
              </a:rPr>
              <a:t>n</a:t>
            </a:r>
            <a:endParaRPr lang="it-IT" sz="2500" dirty="0"/>
          </a:p>
        </p:txBody>
      </p:sp>
      <p:sp>
        <p:nvSpPr>
          <p:cNvPr id="9" name="TextBox 8"/>
          <p:cNvSpPr txBox="1"/>
          <p:nvPr/>
        </p:nvSpPr>
        <p:spPr>
          <a:xfrm>
            <a:off x="1231295" y="117928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_</a:t>
            </a:r>
            <a:endParaRPr lang="it-IT" dirty="0"/>
          </a:p>
        </p:txBody>
      </p:sp>
      <p:sp>
        <p:nvSpPr>
          <p:cNvPr id="10" name="TextBox 9"/>
          <p:cNvSpPr txBox="1"/>
          <p:nvPr/>
        </p:nvSpPr>
        <p:spPr>
          <a:xfrm>
            <a:off x="2379013" y="119138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_</a:t>
            </a:r>
            <a:endParaRPr lang="it-IT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5715000"/>
            <a:ext cx="462909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dirty="0" err="1" smtClean="0"/>
              <a:t>Tension</a:t>
            </a:r>
            <a:r>
              <a:rPr lang="it-IT" sz="2000" dirty="0" smtClean="0"/>
              <a:t> in the data </a:t>
            </a:r>
            <a:r>
              <a:rPr lang="it-IT" sz="2000" dirty="0" err="1" smtClean="0"/>
              <a:t>when</a:t>
            </a:r>
            <a:r>
              <a:rPr lang="it-IT" sz="2000" dirty="0" smtClean="0"/>
              <a:t> </a:t>
            </a:r>
            <a:r>
              <a:rPr lang="it-IT" sz="2000" dirty="0" err="1" smtClean="0">
                <a:latin typeface="Symbol" charset="2"/>
                <a:cs typeface="Symbol" charset="2"/>
              </a:rPr>
              <a:t>n</a:t>
            </a:r>
            <a:r>
              <a:rPr lang="it-IT" sz="2000" dirty="0" smtClean="0">
                <a:latin typeface="Symbol" charset="2"/>
                <a:cs typeface="Symbol" charset="2"/>
              </a:rPr>
              <a:t> </a:t>
            </a:r>
            <a:r>
              <a:rPr lang="it-IT" sz="2000" dirty="0" smtClean="0">
                <a:cs typeface="Symbol" charset="2"/>
              </a:rPr>
              <a:t>and </a:t>
            </a:r>
            <a:r>
              <a:rPr lang="it-IT" sz="2000" dirty="0" err="1" smtClean="0">
                <a:latin typeface="Symbol" charset="2"/>
                <a:cs typeface="Symbol" charset="2"/>
              </a:rPr>
              <a:t>n</a:t>
            </a:r>
            <a:r>
              <a:rPr lang="it-IT" sz="2000" dirty="0" smtClean="0">
                <a:cs typeface="Symbol" charset="2"/>
              </a:rPr>
              <a:t> are </a:t>
            </a:r>
            <a:r>
              <a:rPr lang="it-IT" sz="2000" dirty="0" err="1" smtClean="0">
                <a:cs typeface="Symbol" charset="2"/>
              </a:rPr>
              <a:t>combined</a:t>
            </a:r>
            <a:endParaRPr lang="it-IT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708295" y="552225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_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Fit</a:t>
            </a:r>
            <a:r>
              <a:rPr lang="it-IT" b="1" dirty="0" smtClean="0">
                <a:solidFill>
                  <a:srgbClr val="FF0000"/>
                </a:solidFill>
              </a:rPr>
              <a:t> data in 3+1 and 3+2 </a:t>
            </a:r>
            <a:r>
              <a:rPr lang="it-IT" b="1" dirty="0" err="1" smtClean="0">
                <a:solidFill>
                  <a:srgbClr val="FF0000"/>
                </a:solidFill>
              </a:rPr>
              <a:t>scenarios</a:t>
            </a:r>
            <a:endParaRPr lang="it-IT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1600200"/>
          <a:ext cx="7543802" cy="2194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686"/>
                <a:gridCol w="1077686"/>
                <a:gridCol w="1077686"/>
                <a:gridCol w="1077686"/>
                <a:gridCol w="1077686"/>
                <a:gridCol w="1077686"/>
                <a:gridCol w="1077686"/>
              </a:tblGrid>
              <a:tr h="497840"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D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m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41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[eV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e4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D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m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41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[eV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 smtClean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e5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c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dof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p-value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C.L.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to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reject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null</a:t>
                      </a:r>
                      <a:endParaRPr lang="it-IT" dirty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3+1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1.78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0.151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50.1/67</a:t>
                      </a:r>
                    </a:p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[0.939]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98.6%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3+2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0.46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0.108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0.89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0.124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46.5/65</a:t>
                      </a:r>
                    </a:p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[0.96]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98.3%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838200"/>
            <a:ext cx="604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J. Kopp, M. </a:t>
            </a:r>
            <a:r>
              <a:rPr lang="en-US" dirty="0" err="1" smtClean="0"/>
              <a:t>Maltoni</a:t>
            </a:r>
            <a:r>
              <a:rPr lang="en-US" dirty="0" smtClean="0"/>
              <a:t> and T. </a:t>
            </a:r>
            <a:r>
              <a:rPr lang="en-US" dirty="0" err="1" smtClean="0"/>
              <a:t>Schwetz</a:t>
            </a:r>
            <a:r>
              <a:rPr lang="en-US" dirty="0" smtClean="0"/>
              <a:t>, arXiv:1103.4570</a:t>
            </a:r>
            <a:endParaRPr lang="it-IT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1143000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it-IT" b="1" dirty="0" err="1" smtClean="0"/>
              <a:t>eactor</a:t>
            </a:r>
            <a:r>
              <a:rPr lang="it-IT" b="1" dirty="0" smtClean="0"/>
              <a:t> </a:t>
            </a:r>
            <a:r>
              <a:rPr lang="it-IT" b="1" dirty="0" err="1" smtClean="0"/>
              <a:t>anomaly</a:t>
            </a:r>
            <a:endParaRPr lang="it-IT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0" y="4465321"/>
          <a:ext cx="8534400" cy="1828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"/>
                <a:gridCol w="853440"/>
                <a:gridCol w="853440"/>
                <a:gridCol w="853440"/>
                <a:gridCol w="853440"/>
                <a:gridCol w="853440"/>
                <a:gridCol w="853440"/>
                <a:gridCol w="853440"/>
                <a:gridCol w="853440"/>
                <a:gridCol w="853440"/>
              </a:tblGrid>
              <a:tr h="497840"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D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m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41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[eV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e4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m4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D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m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41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[eV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 smtClean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e5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U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m5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|</a:t>
                      </a:r>
                      <a:endParaRPr lang="it-IT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d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p</a:t>
                      </a:r>
                      <a:endParaRPr lang="it-IT" dirty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c</a:t>
                      </a:r>
                      <a:r>
                        <a:rPr lang="it-IT" baseline="300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</a:rPr>
                        <a:t>2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dof</a:t>
                      </a:r>
                      <a:endParaRPr lang="it-IT" baseline="0" dirty="0" smtClean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  <a:p>
                      <a:pPr algn="ctr"/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[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p-value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]</a:t>
                      </a:r>
                      <a:endParaRPr lang="it-IT" dirty="0">
                        <a:solidFill>
                          <a:schemeClr val="tx1"/>
                        </a:solidFill>
                        <a:latin typeface="Symbol" charset="2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R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eject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  <a:latin typeface="+mn-lt"/>
                          <a:cs typeface="Symbol" charset="2"/>
                        </a:rPr>
                        <a:t> 3+1 vs 3+2</a:t>
                      </a:r>
                      <a:endParaRPr lang="it-IT" dirty="0">
                        <a:solidFill>
                          <a:schemeClr val="tx1"/>
                        </a:solidFill>
                        <a:latin typeface="+mn-lt"/>
                        <a:cs typeface="Symbol" charset="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3+2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0.47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0.128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0.154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0.87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0.138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0.138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1.64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110.1/130</a:t>
                      </a:r>
                    </a:p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[0.896]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97.6%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3974068"/>
            <a:ext cx="3827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it-IT" b="1" dirty="0" err="1" smtClean="0"/>
              <a:t>eactor</a:t>
            </a:r>
            <a:r>
              <a:rPr lang="it-IT" b="1" dirty="0" smtClean="0"/>
              <a:t> </a:t>
            </a:r>
            <a:r>
              <a:rPr lang="it-IT" b="1" dirty="0" err="1" smtClean="0"/>
              <a:t>anomaly</a:t>
            </a:r>
            <a:r>
              <a:rPr lang="it-IT" b="1" dirty="0" smtClean="0"/>
              <a:t> + LSND + </a:t>
            </a:r>
            <a:r>
              <a:rPr lang="it-IT" b="1" dirty="0" err="1" smtClean="0"/>
              <a:t>MiniBooNE</a:t>
            </a:r>
            <a:r>
              <a:rPr lang="it-IT" b="1" dirty="0" smtClean="0"/>
              <a:t> 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The </a:t>
            </a:r>
            <a:r>
              <a:rPr lang="it-IT" b="1" dirty="0" err="1" smtClean="0">
                <a:solidFill>
                  <a:srgbClr val="FF0000"/>
                </a:solidFill>
              </a:rPr>
              <a:t>effect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of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2</a:t>
            </a:r>
            <a:r>
              <a:rPr lang="it-IT" b="1" dirty="0" smtClean="0">
                <a:solidFill>
                  <a:srgbClr val="FF0000"/>
                </a:solidFill>
              </a:rPr>
              <a:t> sterile </a:t>
            </a:r>
            <a:r>
              <a:rPr lang="it-IT" b="1" dirty="0" err="1" smtClean="0">
                <a:solidFill>
                  <a:srgbClr val="FF0000"/>
                </a:solidFill>
              </a:rPr>
              <a:t>neutrinos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Pmue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8843" r="-8843"/>
              <a:stretch>
                <a:fillRect/>
              </a:stretch>
            </p:blipFill>
          </mc:Choice>
          <mc:Fallback>
            <p:blipFill>
              <a:blip r:embed="rId3"/>
              <a:srcRect l="-8843" r="-8843"/>
              <a:stretch>
                <a:fillRect/>
              </a:stretch>
            </p:blipFill>
          </mc:Fallback>
        </mc:AlternateContent>
        <p:spPr>
          <a:xfrm>
            <a:off x="76200" y="1219200"/>
            <a:ext cx="5265096" cy="2895600"/>
          </a:xfrm>
        </p:spPr>
      </p:pic>
      <p:pic>
        <p:nvPicPr>
          <p:cNvPr id="6" name="Picture 5" descr="Pmumu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33400" y="4075641"/>
            <a:ext cx="4191000" cy="27823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1066800"/>
            <a:ext cx="160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850 </a:t>
            </a:r>
            <a:r>
              <a:rPr lang="it-IT" dirty="0" err="1" smtClean="0"/>
              <a:t>m</a:t>
            </a:r>
            <a:r>
              <a:rPr lang="it-IT" dirty="0" smtClean="0"/>
              <a:t> </a:t>
            </a:r>
            <a:r>
              <a:rPr lang="it-IT" dirty="0" err="1" smtClean="0"/>
              <a:t>baseline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5341296" y="1828800"/>
            <a:ext cx="144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it-IT" dirty="0" err="1" smtClean="0"/>
              <a:t>nti-neutrino</a:t>
            </a:r>
            <a:endParaRPr lang="it-IT" dirty="0"/>
          </a:p>
        </p:txBody>
      </p:sp>
      <p:sp>
        <p:nvSpPr>
          <p:cNvPr id="10" name="TextBox 9"/>
          <p:cNvSpPr txBox="1"/>
          <p:nvPr/>
        </p:nvSpPr>
        <p:spPr>
          <a:xfrm>
            <a:off x="5453425" y="2526268"/>
            <a:ext cx="102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r>
              <a:rPr lang="it-IT" dirty="0" err="1" smtClean="0"/>
              <a:t>eutrino</a:t>
            </a:r>
            <a:endParaRPr lang="it-IT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2898874" y="2198132"/>
            <a:ext cx="2442422" cy="32813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3193104" y="2819400"/>
            <a:ext cx="2217096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19400" y="5421868"/>
            <a:ext cx="154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disappearance</a:t>
            </a:r>
            <a:endParaRPr lang="it-IT" dirty="0"/>
          </a:p>
        </p:txBody>
      </p:sp>
      <p:sp>
        <p:nvSpPr>
          <p:cNvPr id="16" name="TextBox 15"/>
          <p:cNvSpPr txBox="1"/>
          <p:nvPr/>
        </p:nvSpPr>
        <p:spPr>
          <a:xfrm>
            <a:off x="3212539" y="1524000"/>
            <a:ext cx="1283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appearance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868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The case </a:t>
            </a:r>
            <a:r>
              <a:rPr lang="it-IT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of</a:t>
            </a:r>
            <a:r>
              <a:rPr lang="it-IT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reactor</a:t>
            </a:r>
            <a:r>
              <a:rPr lang="it-IT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anti-neutrinos</a:t>
            </a:r>
            <a:endParaRPr lang="it-IT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1" name="Content Placeholder 3" descr="NoscNstdReactors.pdf"/>
          <p:cNvPicPr>
            <a:picLocks noGrp="1" noChangeAspect="1"/>
          </p:cNvPicPr>
          <p:nvPr>
            <p:ph idx="1"/>
          </p:nvPr>
        </p:nvPicPr>
        <p:blipFill>
          <a:blip r:embed="rId2"/>
          <a:srcRect l="-10104" r="-10104"/>
          <a:stretch>
            <a:fillRect/>
          </a:stretch>
        </p:blipFill>
        <p:spPr>
          <a:xfrm>
            <a:off x="304800" y="1493838"/>
            <a:ext cx="8229600" cy="4525962"/>
          </a:xfrm>
        </p:spPr>
      </p:pic>
      <p:sp>
        <p:nvSpPr>
          <p:cNvPr id="5" name="TextBox 4"/>
          <p:cNvSpPr txBox="1"/>
          <p:nvPr/>
        </p:nvSpPr>
        <p:spPr>
          <a:xfrm>
            <a:off x="6248400" y="1219200"/>
            <a:ext cx="2789238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Symbol" charset="2"/>
                <a:cs typeface="Symbol" charset="2"/>
              </a:rPr>
              <a:t>q</a:t>
            </a:r>
            <a:r>
              <a:rPr lang="it-IT" sz="2400" baseline="-25000" dirty="0">
                <a:latin typeface="Symbol" charset="2"/>
                <a:cs typeface="Symbol" charset="2"/>
              </a:rPr>
              <a:t>13 , </a:t>
            </a:r>
            <a:r>
              <a:rPr lang="it-IT" sz="2400" dirty="0">
                <a:latin typeface="Symbol" charset="2"/>
                <a:cs typeface="Symbol" charset="2"/>
              </a:rPr>
              <a:t>D</a:t>
            </a:r>
            <a:r>
              <a:rPr lang="it-IT" sz="2400" dirty="0">
                <a:cs typeface="Symbol" charset="2"/>
              </a:rPr>
              <a:t>m</a:t>
            </a:r>
            <a:r>
              <a:rPr lang="it-IT" sz="2400" baseline="-25000" dirty="0">
                <a:cs typeface="Symbol" charset="2"/>
              </a:rPr>
              <a:t>13</a:t>
            </a:r>
            <a:r>
              <a:rPr lang="it-IT" sz="2400" dirty="0">
                <a:cs typeface="Symbol" charset="2"/>
              </a:rPr>
              <a:t>~3×10</a:t>
            </a:r>
            <a:r>
              <a:rPr lang="it-IT" sz="2400" baseline="30000" dirty="0">
                <a:cs typeface="Symbol" charset="2"/>
              </a:rPr>
              <a:t>-3</a:t>
            </a:r>
            <a:r>
              <a:rPr lang="it-IT" sz="2400" dirty="0">
                <a:cs typeface="Symbol" charset="2"/>
              </a:rPr>
              <a:t> eV</a:t>
            </a:r>
            <a:r>
              <a:rPr lang="it-IT" sz="2400" baseline="30000" dirty="0">
                <a:cs typeface="Symbol" charset="2"/>
              </a:rPr>
              <a:t>2</a:t>
            </a:r>
            <a:r>
              <a:rPr lang="it-IT" sz="2400" baseline="-25000" dirty="0">
                <a:latin typeface="Symbol" charset="2"/>
                <a:cs typeface="Symbol" charset="2"/>
              </a:rPr>
              <a:t>  </a:t>
            </a:r>
            <a:endParaRPr lang="it-IT" sz="2400" dirty="0">
              <a:latin typeface="Symbol" charset="2"/>
              <a:cs typeface="Symbol" charset="2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4343400" y="1676400"/>
            <a:ext cx="2438400" cy="685800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0800" y="2205038"/>
            <a:ext cx="2479675" cy="461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Symbol" charset="2"/>
                <a:cs typeface="Symbol" charset="2"/>
              </a:rPr>
              <a:t>q</a:t>
            </a:r>
            <a:r>
              <a:rPr lang="it-IT" sz="2400" baseline="-25000" dirty="0">
                <a:latin typeface="Symbol" charset="2"/>
                <a:cs typeface="Symbol" charset="2"/>
              </a:rPr>
              <a:t>12 , </a:t>
            </a:r>
            <a:r>
              <a:rPr lang="it-IT" sz="2400" dirty="0">
                <a:latin typeface="Symbol" charset="2"/>
                <a:cs typeface="Symbol" charset="2"/>
              </a:rPr>
              <a:t>D</a:t>
            </a:r>
            <a:r>
              <a:rPr lang="it-IT" sz="2400" dirty="0">
                <a:cs typeface="Symbol" charset="2"/>
              </a:rPr>
              <a:t>m</a:t>
            </a:r>
            <a:r>
              <a:rPr lang="it-IT" sz="2400" baseline="-25000" dirty="0">
                <a:cs typeface="Symbol" charset="2"/>
              </a:rPr>
              <a:t>12</a:t>
            </a:r>
            <a:r>
              <a:rPr lang="it-IT" sz="2400" dirty="0">
                <a:cs typeface="Symbol" charset="2"/>
              </a:rPr>
              <a:t>~10</a:t>
            </a:r>
            <a:r>
              <a:rPr lang="it-IT" sz="2400" baseline="30000" dirty="0">
                <a:cs typeface="Symbol" charset="2"/>
              </a:rPr>
              <a:t>-4</a:t>
            </a:r>
            <a:r>
              <a:rPr lang="it-IT" sz="2400" dirty="0">
                <a:cs typeface="Symbol" charset="2"/>
              </a:rPr>
              <a:t> eV</a:t>
            </a:r>
            <a:r>
              <a:rPr lang="it-IT" sz="2400" baseline="30000" dirty="0">
                <a:cs typeface="Symbol" charset="2"/>
              </a:rPr>
              <a:t>2</a:t>
            </a:r>
            <a:r>
              <a:rPr lang="it-IT" sz="2400" baseline="-25000" dirty="0">
                <a:latin typeface="Symbol" charset="2"/>
                <a:cs typeface="Symbol" charset="2"/>
              </a:rPr>
              <a:t> </a:t>
            </a:r>
            <a:endParaRPr lang="it-IT" sz="2400" dirty="0">
              <a:latin typeface="Symbol" charset="2"/>
              <a:cs typeface="Symbol" charset="2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6629400" y="2667000"/>
            <a:ext cx="685800" cy="457200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4800" y="1263650"/>
            <a:ext cx="2640013" cy="4603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Symbol" charset="2"/>
                <a:cs typeface="Symbol" charset="2"/>
              </a:rPr>
              <a:t>q</a:t>
            </a:r>
            <a:r>
              <a:rPr lang="it-IT" sz="2400" baseline="-25000" dirty="0">
                <a:latin typeface="Symbol" charset="2"/>
                <a:cs typeface="Symbol" charset="2"/>
              </a:rPr>
              <a:t>14 , </a:t>
            </a:r>
            <a:r>
              <a:rPr lang="it-IT" sz="2400" dirty="0">
                <a:latin typeface="Symbol" charset="2"/>
                <a:cs typeface="Symbol" charset="2"/>
              </a:rPr>
              <a:t>D</a:t>
            </a:r>
            <a:r>
              <a:rPr lang="it-IT" sz="2400" dirty="0">
                <a:cs typeface="Symbol" charset="2"/>
              </a:rPr>
              <a:t>m</a:t>
            </a:r>
            <a:r>
              <a:rPr lang="it-IT" sz="2400" baseline="-25000" dirty="0">
                <a:cs typeface="Symbol" charset="2"/>
              </a:rPr>
              <a:t>14</a:t>
            </a:r>
            <a:r>
              <a:rPr lang="it-IT" sz="2400" dirty="0">
                <a:cs typeface="Symbol" charset="2"/>
              </a:rPr>
              <a:t>~0.1-1 eV</a:t>
            </a:r>
            <a:r>
              <a:rPr lang="it-IT" sz="2400" baseline="30000" dirty="0">
                <a:cs typeface="Symbol" charset="2"/>
              </a:rPr>
              <a:t>2</a:t>
            </a:r>
            <a:r>
              <a:rPr lang="it-IT" sz="2400" baseline="-25000" dirty="0">
                <a:latin typeface="Symbol" charset="2"/>
                <a:cs typeface="Symbol" charset="2"/>
              </a:rPr>
              <a:t>  </a:t>
            </a:r>
            <a:endParaRPr lang="it-IT" sz="2400" dirty="0">
              <a:latin typeface="Symbol" charset="2"/>
              <a:cs typeface="Symbol" charset="2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752600" y="1676400"/>
            <a:ext cx="609600" cy="528638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19800" y="51054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39" name="TextBox 16"/>
          <p:cNvSpPr txBox="1">
            <a:spLocks noChangeArrowheads="1"/>
          </p:cNvSpPr>
          <p:nvPr/>
        </p:nvSpPr>
        <p:spPr bwMode="auto">
          <a:xfrm>
            <a:off x="6248400" y="4724400"/>
            <a:ext cx="50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>
                <a:latin typeface="Calibri" charset="0"/>
              </a:rPr>
              <a:t>LBL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124200" y="5094288"/>
            <a:ext cx="1828800" cy="2381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41" name="TextBox 20"/>
          <p:cNvSpPr txBox="1">
            <a:spLocks noChangeArrowheads="1"/>
          </p:cNvSpPr>
          <p:nvPr/>
        </p:nvSpPr>
        <p:spPr bwMode="auto">
          <a:xfrm>
            <a:off x="3733800" y="4724400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>
                <a:latin typeface="Calibri" charset="0"/>
              </a:rPr>
              <a:t>SBL</a:t>
            </a:r>
          </a:p>
        </p:txBody>
      </p:sp>
      <p:sp>
        <p:nvSpPr>
          <p:cNvPr id="22542" name="TextBox 21"/>
          <p:cNvSpPr txBox="1">
            <a:spLocks noChangeArrowheads="1"/>
          </p:cNvSpPr>
          <p:nvPr/>
        </p:nvSpPr>
        <p:spPr bwMode="auto">
          <a:xfrm>
            <a:off x="1828800" y="4735513"/>
            <a:ext cx="97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it-IT">
                <a:solidFill>
                  <a:srgbClr val="FF0000"/>
                </a:solidFill>
                <a:latin typeface="Calibri" charset="0"/>
                <a:ea typeface="Symbol" charset="2"/>
                <a:cs typeface="Symbol" charset="2"/>
              </a:rPr>
              <a:t> source</a:t>
            </a:r>
            <a:endParaRPr lang="it-IT">
              <a:solidFill>
                <a:srgbClr val="FF0000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855788" y="5116513"/>
            <a:ext cx="952500" cy="158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SBL </a:t>
            </a:r>
            <a:r>
              <a:rPr lang="it-IT" b="1" dirty="0" err="1" smtClean="0">
                <a:solidFill>
                  <a:srgbClr val="FF0000"/>
                </a:solidFill>
              </a:rPr>
              <a:t>approximation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PeeKL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-10610" r="-10610"/>
              <a:stretch>
                <a:fillRect/>
              </a:stretch>
            </p:blipFill>
          </mc:Choice>
          <mc:Fallback>
            <p:blipFill>
              <a:blip r:embed="rId4"/>
              <a:srcRect l="-10610" r="-10610"/>
              <a:stretch>
                <a:fillRect/>
              </a:stretch>
            </p:blipFill>
          </mc:Fallback>
        </mc:AlternateContent>
        <p:spPr>
          <a:xfrm>
            <a:off x="2715084" y="3505200"/>
            <a:ext cx="5819316" cy="3200400"/>
          </a:xfr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14350" y="1828800"/>
          <a:ext cx="7105650" cy="1125235"/>
        </p:xfrm>
        <a:graphic>
          <a:graphicData uri="http://schemas.openxmlformats.org/presentationml/2006/ole">
            <p:oleObj spid="_x0000_s94210" name="Equation" r:id="rId5" imgW="4330700" imgH="6858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7601" y="3124200"/>
            <a:ext cx="7243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LBL </a:t>
            </a:r>
            <a:r>
              <a:rPr lang="it-IT" dirty="0" err="1" smtClean="0"/>
              <a:t>disappearance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electron </a:t>
            </a:r>
            <a:r>
              <a:rPr lang="it-IT" dirty="0" err="1" smtClean="0"/>
              <a:t>anti-neutrinos</a:t>
            </a:r>
            <a:r>
              <a:rPr lang="it-IT" dirty="0" smtClean="0"/>
              <a:t> (</a:t>
            </a:r>
            <a:r>
              <a:rPr lang="it-IT" dirty="0" err="1" smtClean="0"/>
              <a:t>KamLAND</a:t>
            </a:r>
            <a:r>
              <a:rPr lang="it-IT" dirty="0" smtClean="0"/>
              <a:t>) can </a:t>
            </a:r>
            <a:r>
              <a:rPr lang="it-IT" dirty="0" err="1" smtClean="0"/>
              <a:t>restrict</a:t>
            </a:r>
            <a:r>
              <a:rPr lang="it-IT" dirty="0" smtClean="0"/>
              <a:t> |U</a:t>
            </a:r>
            <a:r>
              <a:rPr lang="it-IT" baseline="-25000" dirty="0" smtClean="0"/>
              <a:t>e4</a:t>
            </a:r>
            <a:r>
              <a:rPr lang="it-IT" dirty="0" smtClean="0"/>
              <a:t>|</a:t>
            </a:r>
            <a:endParaRPr lang="it-IT" dirty="0"/>
          </a:p>
        </p:txBody>
      </p:sp>
      <p:cxnSp>
        <p:nvCxnSpPr>
          <p:cNvPr id="8" name="Straight Arrow Connector 7"/>
          <p:cNvCxnSpPr/>
          <p:nvPr/>
        </p:nvCxnSpPr>
        <p:spPr>
          <a:xfrm rot="16200000" flipH="1">
            <a:off x="4610100" y="3695700"/>
            <a:ext cx="9906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62600" y="44196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3</a:t>
            </a:r>
            <a:r>
              <a:rPr lang="it-IT" dirty="0" smtClean="0">
                <a:latin typeface="Symbol" charset="2"/>
                <a:cs typeface="Symbol" charset="2"/>
              </a:rPr>
              <a:t>s</a:t>
            </a:r>
            <a:endParaRPr lang="it-IT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286500" y="4076700"/>
            <a:ext cx="1447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Constraints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from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cosmology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00" y="1676400"/>
            <a:ext cx="6121400" cy="4279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37163" y="5791200"/>
            <a:ext cx="660203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400" dirty="0" err="1" smtClean="0"/>
              <a:t>3</a:t>
            </a:r>
            <a:r>
              <a:rPr lang="it-IT" sz="2400" dirty="0" smtClean="0"/>
              <a:t> + </a:t>
            </a:r>
            <a:r>
              <a:rPr lang="it-IT" sz="2400" dirty="0" err="1" smtClean="0"/>
              <a:t>N</a:t>
            </a:r>
            <a:r>
              <a:rPr lang="it-IT" sz="2400" baseline="-25000" dirty="0" err="1" smtClean="0"/>
              <a:t>s</a:t>
            </a:r>
            <a:r>
              <a:rPr lang="it-IT" sz="2400" dirty="0" smtClean="0"/>
              <a:t> </a:t>
            </a:r>
            <a:r>
              <a:rPr lang="it-IT" sz="2400" dirty="0" err="1" smtClean="0"/>
              <a:t>scheme</a:t>
            </a:r>
            <a:r>
              <a:rPr lang="it-IT" sz="2400" dirty="0" smtClean="0"/>
              <a:t> </a:t>
            </a:r>
            <a:r>
              <a:rPr lang="it-IT" sz="2400" dirty="0" err="1" smtClean="0"/>
              <a:t>with</a:t>
            </a:r>
            <a:r>
              <a:rPr lang="it-IT" sz="2400" dirty="0" smtClean="0"/>
              <a:t> </a:t>
            </a:r>
            <a:r>
              <a:rPr lang="it-IT" sz="2400" dirty="0" err="1" smtClean="0"/>
              <a:t>ordinary</a:t>
            </a:r>
            <a:r>
              <a:rPr lang="it-IT" sz="2400" dirty="0" smtClean="0"/>
              <a:t> </a:t>
            </a:r>
            <a:r>
              <a:rPr lang="it-IT" sz="2400" dirty="0" err="1" smtClean="0"/>
              <a:t>neutrinos</a:t>
            </a:r>
            <a:r>
              <a:rPr lang="it-IT" sz="2400" dirty="0" smtClean="0"/>
              <a:t> </a:t>
            </a:r>
            <a:r>
              <a:rPr lang="it-IT" sz="2400" dirty="0" err="1" smtClean="0"/>
              <a:t>having</a:t>
            </a:r>
            <a:r>
              <a:rPr lang="it-IT" sz="2400" dirty="0" smtClean="0"/>
              <a:t> m</a:t>
            </a:r>
            <a:r>
              <a:rPr lang="it-IT" sz="2400" baseline="-25000" dirty="0" smtClean="0">
                <a:latin typeface="Symbol" charset="2"/>
                <a:cs typeface="Symbol" charset="2"/>
              </a:rPr>
              <a:t>n</a:t>
            </a:r>
            <a:r>
              <a:rPr lang="it-IT" sz="2400" dirty="0" smtClean="0">
                <a:latin typeface="Symbol" charset="2"/>
                <a:cs typeface="Symbol" charset="2"/>
              </a:rPr>
              <a:t>=0</a:t>
            </a:r>
          </a:p>
          <a:p>
            <a:r>
              <a:rPr lang="en-US" sz="2400" dirty="0" smtClean="0">
                <a:cs typeface="Symbol" charset="2"/>
              </a:rPr>
              <a:t>gives  </a:t>
            </a:r>
            <a:r>
              <a:rPr lang="it-IT" sz="2400" dirty="0" smtClean="0"/>
              <a:t>m</a:t>
            </a:r>
            <a:r>
              <a:rPr lang="it-IT" sz="2400" baseline="-25000" dirty="0" smtClean="0">
                <a:cs typeface="Symbol" charset="2"/>
              </a:rPr>
              <a:t>s</a:t>
            </a:r>
            <a:r>
              <a:rPr lang="it-IT" sz="2400" dirty="0" smtClean="0">
                <a:latin typeface="Symbol" charset="2"/>
                <a:cs typeface="Symbol" charset="2"/>
              </a:rPr>
              <a:t> &lt; </a:t>
            </a:r>
            <a:r>
              <a:rPr lang="it-IT" sz="2400" dirty="0" err="1" smtClean="0">
                <a:latin typeface="Symbol" charset="2"/>
                <a:cs typeface="Symbol" charset="2"/>
              </a:rPr>
              <a:t>1</a:t>
            </a:r>
            <a:r>
              <a:rPr lang="it-IT" sz="2400" dirty="0" smtClean="0">
                <a:latin typeface="Symbol" charset="2"/>
                <a:cs typeface="Symbol" charset="2"/>
              </a:rPr>
              <a:t> </a:t>
            </a:r>
            <a:r>
              <a:rPr lang="it-IT" sz="2400" dirty="0" err="1" smtClean="0">
                <a:cs typeface="Symbol" charset="2"/>
              </a:rPr>
              <a:t>eV</a:t>
            </a:r>
            <a:endParaRPr lang="it-IT" sz="2400" dirty="0"/>
          </a:p>
        </p:txBody>
      </p:sp>
      <p:cxnSp>
        <p:nvCxnSpPr>
          <p:cNvPr id="7" name="Straight Connector 6"/>
          <p:cNvCxnSpPr/>
          <p:nvPr/>
        </p:nvCxnSpPr>
        <p:spPr>
          <a:xfrm rot="10800000">
            <a:off x="4191002" y="2362201"/>
            <a:ext cx="4571998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Down Arrow 9"/>
          <p:cNvSpPr/>
          <p:nvPr/>
        </p:nvSpPr>
        <p:spPr>
          <a:xfrm>
            <a:off x="7848600" y="2363789"/>
            <a:ext cx="152400" cy="5318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152400" y="1295400"/>
            <a:ext cx="33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J</a:t>
            </a:r>
            <a:r>
              <a:rPr lang="it-IT" dirty="0" smtClean="0"/>
              <a:t>. </a:t>
            </a:r>
            <a:r>
              <a:rPr lang="it-IT" dirty="0" err="1" smtClean="0"/>
              <a:t>Hamann</a:t>
            </a:r>
            <a:r>
              <a:rPr lang="it-IT" dirty="0" smtClean="0"/>
              <a:t> </a:t>
            </a:r>
            <a:r>
              <a:rPr lang="it-IT" dirty="0" err="1" smtClean="0"/>
              <a:t>et</a:t>
            </a:r>
            <a:r>
              <a:rPr lang="it-IT" dirty="0" smtClean="0"/>
              <a:t> al, </a:t>
            </a:r>
            <a:r>
              <a:rPr lang="it-IT" dirty="0" err="1" smtClean="0"/>
              <a:t>arXiv</a:t>
            </a:r>
            <a:r>
              <a:rPr lang="it-IT" dirty="0" smtClean="0"/>
              <a:t>: 1006.5276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889879"/>
            <a:ext cx="344449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Probe </a:t>
            </a:r>
            <a:r>
              <a:rPr lang="it-IT" dirty="0" err="1" smtClean="0"/>
              <a:t>number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non-standard</a:t>
            </a:r>
          </a:p>
          <a:p>
            <a:r>
              <a:rPr lang="en-US" dirty="0" err="1" smtClean="0"/>
              <a:t>r</a:t>
            </a:r>
            <a:r>
              <a:rPr lang="it-IT" dirty="0" err="1" smtClean="0"/>
              <a:t>elativistic</a:t>
            </a:r>
            <a:r>
              <a:rPr lang="it-IT" dirty="0" smtClean="0"/>
              <a:t> </a:t>
            </a:r>
            <a:r>
              <a:rPr lang="it-IT" dirty="0" err="1" smtClean="0"/>
              <a:t>d.o.f.</a:t>
            </a:r>
            <a:r>
              <a:rPr lang="it-IT" dirty="0" smtClean="0"/>
              <a:t>  </a:t>
            </a:r>
            <a:r>
              <a:rPr lang="it-IT" dirty="0" err="1" smtClean="0">
                <a:latin typeface="Symbol" charset="2"/>
                <a:cs typeface="Symbol" charset="2"/>
              </a:rPr>
              <a:t>DN</a:t>
            </a:r>
            <a:r>
              <a:rPr lang="it-IT" baseline="-25000" dirty="0" err="1" smtClean="0">
                <a:cs typeface="Symbol" charset="2"/>
              </a:rPr>
              <a:t>eff</a:t>
            </a: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 smtClean="0"/>
              <a:t>give</a:t>
            </a:r>
            <a:r>
              <a:rPr lang="it-IT" dirty="0" smtClean="0"/>
              <a:t> a </a:t>
            </a:r>
          </a:p>
          <a:p>
            <a:r>
              <a:rPr lang="en-US" dirty="0" smtClean="0"/>
              <a:t>c</a:t>
            </a:r>
            <a:r>
              <a:rPr lang="it-IT" dirty="0" err="1" smtClean="0"/>
              <a:t>ontribution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radiation</a:t>
            </a:r>
            <a:r>
              <a:rPr lang="it-IT" dirty="0" smtClean="0"/>
              <a:t> in </a:t>
            </a:r>
            <a:r>
              <a:rPr lang="it-IT" dirty="0" err="1" smtClean="0"/>
              <a:t>early</a:t>
            </a:r>
            <a:endParaRPr lang="it-IT" dirty="0" smtClean="0"/>
          </a:p>
          <a:p>
            <a:r>
              <a:rPr lang="en-US" dirty="0" smtClean="0"/>
              <a:t>U</a:t>
            </a:r>
            <a:r>
              <a:rPr lang="it-IT" dirty="0" err="1" smtClean="0"/>
              <a:t>niverse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it-IT" dirty="0" err="1" smtClean="0">
                <a:latin typeface="Symbol" charset="2"/>
                <a:cs typeface="Symbol" charset="2"/>
              </a:rPr>
              <a:t>DN</a:t>
            </a:r>
            <a:r>
              <a:rPr lang="it-IT" baseline="-25000" dirty="0" err="1" smtClean="0">
                <a:cs typeface="Symbol" charset="2"/>
              </a:rPr>
              <a:t>eff</a:t>
            </a:r>
            <a:r>
              <a:rPr lang="it-IT" dirty="0" smtClean="0"/>
              <a:t> &gt; </a:t>
            </a:r>
            <a:r>
              <a:rPr lang="it-IT" dirty="0" err="1" smtClean="0"/>
              <a:t>0</a:t>
            </a:r>
            <a:r>
              <a:rPr lang="it-IT" dirty="0" smtClean="0"/>
              <a:t> </a:t>
            </a:r>
            <a:r>
              <a:rPr lang="it-IT" dirty="0" err="1" smtClean="0"/>
              <a:t>delays</a:t>
            </a:r>
            <a:r>
              <a:rPr lang="it-IT" dirty="0" smtClean="0"/>
              <a:t> </a:t>
            </a:r>
            <a:r>
              <a:rPr lang="it-IT" dirty="0" err="1" smtClean="0"/>
              <a:t>radiation-matter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equality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9" name="TextBox 8"/>
          <p:cNvSpPr txBox="1"/>
          <p:nvPr/>
        </p:nvSpPr>
        <p:spPr>
          <a:xfrm>
            <a:off x="4191002" y="1295400"/>
            <a:ext cx="4485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N</a:t>
            </a:r>
            <a:r>
              <a:rPr lang="it-IT" baseline="-25000" dirty="0" err="1" smtClean="0"/>
              <a:t>s</a:t>
            </a:r>
            <a:r>
              <a:rPr lang="it-IT" i="1" dirty="0" smtClean="0"/>
              <a:t> = </a:t>
            </a:r>
            <a:r>
              <a:rPr lang="it-IT" i="1" dirty="0" err="1" smtClean="0"/>
              <a:t>number</a:t>
            </a:r>
            <a:r>
              <a:rPr lang="it-IT" i="1" dirty="0" smtClean="0"/>
              <a:t> </a:t>
            </a:r>
            <a:r>
              <a:rPr lang="it-IT" i="1" dirty="0" err="1" smtClean="0"/>
              <a:t>of</a:t>
            </a:r>
            <a:r>
              <a:rPr lang="it-IT" i="1" dirty="0" smtClean="0"/>
              <a:t> </a:t>
            </a:r>
            <a:r>
              <a:rPr lang="it-IT" i="1" dirty="0" err="1" smtClean="0"/>
              <a:t>thermalized</a:t>
            </a:r>
            <a:r>
              <a:rPr lang="it-IT" i="1" dirty="0" smtClean="0"/>
              <a:t> “sterile </a:t>
            </a:r>
            <a:r>
              <a:rPr lang="it-IT" i="1" dirty="0" err="1" smtClean="0"/>
              <a:t>neutrinos</a:t>
            </a:r>
            <a:r>
              <a:rPr lang="it-IT" i="1" dirty="0" smtClean="0"/>
              <a:t>”</a:t>
            </a:r>
            <a:endParaRPr lang="it-IT" dirty="0"/>
          </a:p>
        </p:txBody>
      </p:sp>
      <p:sp>
        <p:nvSpPr>
          <p:cNvPr id="12" name="TextBox 11"/>
          <p:cNvSpPr txBox="1"/>
          <p:nvPr/>
        </p:nvSpPr>
        <p:spPr>
          <a:xfrm>
            <a:off x="6019800" y="1828800"/>
            <a:ext cx="205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CMB + LSS in </a:t>
            </a:r>
            <a:r>
              <a:rPr lang="it-IT" dirty="0" smtClean="0">
                <a:latin typeface="Symbol" charset="2"/>
                <a:cs typeface="Symbol" charset="2"/>
              </a:rPr>
              <a:t>L</a:t>
            </a:r>
            <a:r>
              <a:rPr lang="it-IT" dirty="0" smtClean="0">
                <a:cs typeface="Symbol" charset="2"/>
              </a:rPr>
              <a:t>CDM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it-IT" b="1" dirty="0" err="1" smtClean="0">
                <a:solidFill>
                  <a:srgbClr val="FF0000"/>
                </a:solidFill>
              </a:rPr>
              <a:t>Outline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 smtClean="0"/>
              <a:t>Introduction</a:t>
            </a:r>
            <a:endParaRPr lang="it-IT" dirty="0" smtClean="0"/>
          </a:p>
          <a:p>
            <a:pPr lvl="1"/>
            <a:r>
              <a:rPr lang="en-US" i="1" dirty="0" smtClean="0"/>
              <a:t>A</a:t>
            </a:r>
            <a:r>
              <a:rPr lang="it-IT" i="1" dirty="0" err="1" smtClean="0"/>
              <a:t>nomalies</a:t>
            </a:r>
            <a:r>
              <a:rPr lang="it-IT" i="1" dirty="0" smtClean="0"/>
              <a:t>/</a:t>
            </a:r>
            <a:r>
              <a:rPr lang="it-IT" i="1" dirty="0" err="1" smtClean="0"/>
              <a:t>hints</a:t>
            </a:r>
            <a:r>
              <a:rPr lang="it-IT" i="1" dirty="0" smtClean="0"/>
              <a:t> </a:t>
            </a:r>
            <a:r>
              <a:rPr lang="it-IT" i="1" dirty="0" err="1" smtClean="0"/>
              <a:t>for</a:t>
            </a:r>
            <a:r>
              <a:rPr lang="it-IT" i="1" dirty="0" smtClean="0"/>
              <a:t> sterile </a:t>
            </a:r>
            <a:r>
              <a:rPr lang="it-IT" i="1" dirty="0" err="1" smtClean="0"/>
              <a:t>neutrinos</a:t>
            </a:r>
            <a:r>
              <a:rPr lang="it-IT" i="1" dirty="0" smtClean="0"/>
              <a:t> in the </a:t>
            </a:r>
            <a:r>
              <a:rPr lang="it-IT" i="1" dirty="0" err="1" smtClean="0"/>
              <a:t>framework</a:t>
            </a:r>
            <a:r>
              <a:rPr lang="it-IT" i="1" dirty="0" smtClean="0"/>
              <a:t> </a:t>
            </a:r>
            <a:r>
              <a:rPr lang="it-IT" i="1" dirty="0" err="1" smtClean="0"/>
              <a:t>of</a:t>
            </a:r>
            <a:r>
              <a:rPr lang="it-IT" i="1" dirty="0" smtClean="0"/>
              <a:t> neutrino </a:t>
            </a:r>
            <a:r>
              <a:rPr lang="it-IT" i="1" dirty="0" err="1" smtClean="0"/>
              <a:t>phenomenology</a:t>
            </a:r>
            <a:endParaRPr lang="it-IT" i="1" dirty="0" smtClean="0"/>
          </a:p>
          <a:p>
            <a:r>
              <a:rPr lang="it-IT" dirty="0" err="1" smtClean="0"/>
              <a:t>Hints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</a:t>
            </a:r>
            <a:r>
              <a:rPr lang="it-IT" dirty="0" err="1" smtClean="0"/>
              <a:t>Cosmology</a:t>
            </a:r>
            <a:r>
              <a:rPr lang="it-IT" dirty="0" smtClean="0"/>
              <a:t> and BBN</a:t>
            </a:r>
          </a:p>
          <a:p>
            <a:r>
              <a:rPr lang="it-IT" dirty="0" smtClean="0"/>
              <a:t>The </a:t>
            </a:r>
            <a:r>
              <a:rPr lang="it-IT" dirty="0" err="1" smtClean="0"/>
              <a:t>Borexino</a:t>
            </a:r>
            <a:r>
              <a:rPr lang="it-IT" dirty="0" smtClean="0"/>
              <a:t> </a:t>
            </a:r>
            <a:r>
              <a:rPr lang="it-IT" dirty="0" err="1" smtClean="0"/>
              <a:t>experiment</a:t>
            </a:r>
            <a:endParaRPr lang="it-IT" dirty="0" smtClean="0"/>
          </a:p>
          <a:p>
            <a:pPr lvl="1"/>
            <a:r>
              <a:rPr lang="it-IT" i="1" dirty="0" err="1" smtClean="0"/>
              <a:t>Main</a:t>
            </a:r>
            <a:r>
              <a:rPr lang="it-IT" i="1" dirty="0" smtClean="0"/>
              <a:t> </a:t>
            </a:r>
            <a:r>
              <a:rPr lang="it-IT" i="1" dirty="0" err="1" smtClean="0"/>
              <a:t>feature</a:t>
            </a:r>
            <a:r>
              <a:rPr lang="it-IT" i="1" dirty="0" smtClean="0"/>
              <a:t> and </a:t>
            </a:r>
            <a:r>
              <a:rPr lang="it-IT" i="1" dirty="0" err="1" smtClean="0"/>
              <a:t>present</a:t>
            </a:r>
            <a:r>
              <a:rPr lang="it-IT" i="1" dirty="0" smtClean="0"/>
              <a:t> </a:t>
            </a:r>
            <a:r>
              <a:rPr lang="it-IT" i="1" dirty="0" err="1" smtClean="0"/>
              <a:t>results</a:t>
            </a:r>
            <a:endParaRPr lang="it-IT" i="1" dirty="0" smtClean="0"/>
          </a:p>
          <a:p>
            <a:r>
              <a:rPr lang="it-IT" dirty="0" smtClean="0"/>
              <a:t>An </a:t>
            </a:r>
            <a:r>
              <a:rPr lang="it-IT" dirty="0" err="1" smtClean="0"/>
              <a:t>artificial</a:t>
            </a:r>
            <a:r>
              <a:rPr lang="it-IT" dirty="0" smtClean="0"/>
              <a:t> neutrino source in </a:t>
            </a:r>
            <a:r>
              <a:rPr lang="it-IT" dirty="0" err="1" smtClean="0"/>
              <a:t>Borexino</a:t>
            </a:r>
            <a:endParaRPr lang="it-IT" dirty="0" smtClean="0"/>
          </a:p>
          <a:p>
            <a:pPr lvl="1"/>
            <a:r>
              <a:rPr lang="en-US" dirty="0" smtClean="0"/>
              <a:t>T</a:t>
            </a:r>
            <a:r>
              <a:rPr lang="it-IT" dirty="0" err="1" smtClean="0"/>
              <a:t>he</a:t>
            </a:r>
            <a:r>
              <a:rPr lang="it-IT" dirty="0" smtClean="0"/>
              <a:t> </a:t>
            </a:r>
            <a:r>
              <a:rPr lang="it-IT" dirty="0" err="1" smtClean="0"/>
              <a:t>physics</a:t>
            </a:r>
            <a:r>
              <a:rPr lang="it-IT" dirty="0" smtClean="0"/>
              <a:t> case and the sterile neutrino </a:t>
            </a:r>
            <a:r>
              <a:rPr lang="it-IT" dirty="0" err="1" smtClean="0"/>
              <a:t>search</a:t>
            </a:r>
            <a:endParaRPr lang="it-IT" dirty="0" smtClean="0"/>
          </a:p>
          <a:p>
            <a:r>
              <a:rPr lang="it-IT" dirty="0" err="1" smtClean="0"/>
              <a:t>Conclusions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Constraints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from</a:t>
            </a:r>
            <a:r>
              <a:rPr lang="it-IT" b="1" dirty="0" smtClean="0">
                <a:solidFill>
                  <a:srgbClr val="FF0000"/>
                </a:solidFill>
              </a:rPr>
              <a:t> BBN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458200" cy="4525963"/>
          </a:xfrm>
        </p:spPr>
        <p:txBody>
          <a:bodyPr/>
          <a:lstStyle/>
          <a:p>
            <a:r>
              <a:rPr lang="it-IT" sz="2800" dirty="0" smtClean="0"/>
              <a:t>Extra </a:t>
            </a:r>
            <a:r>
              <a:rPr lang="it-IT" sz="2800" dirty="0" err="1" smtClean="0"/>
              <a:t>relativistic</a:t>
            </a:r>
            <a:r>
              <a:rPr lang="it-IT" sz="2800" dirty="0" smtClean="0"/>
              <a:t> </a:t>
            </a:r>
            <a:r>
              <a:rPr lang="it-IT" sz="2800" dirty="0" err="1" smtClean="0"/>
              <a:t>d.o.f.</a:t>
            </a:r>
            <a:r>
              <a:rPr lang="it-IT" sz="2800" dirty="0" smtClean="0"/>
              <a:t> in </a:t>
            </a:r>
            <a:r>
              <a:rPr lang="it-IT" sz="2800" dirty="0" err="1" smtClean="0"/>
              <a:t>thermal</a:t>
            </a:r>
            <a:r>
              <a:rPr lang="it-IT" sz="2800" dirty="0" smtClean="0"/>
              <a:t> </a:t>
            </a:r>
            <a:r>
              <a:rPr lang="it-IT" sz="2800" dirty="0" err="1" smtClean="0"/>
              <a:t>equilibrium</a:t>
            </a:r>
            <a:r>
              <a:rPr lang="it-IT" sz="2800" dirty="0" smtClean="0"/>
              <a:t> in the </a:t>
            </a:r>
            <a:r>
              <a:rPr lang="it-IT" sz="2800" dirty="0" err="1" smtClean="0"/>
              <a:t>early</a:t>
            </a:r>
            <a:r>
              <a:rPr lang="it-IT" sz="2800" dirty="0" smtClean="0"/>
              <a:t> </a:t>
            </a:r>
            <a:r>
              <a:rPr lang="it-IT" sz="2800" dirty="0" err="1" smtClean="0"/>
              <a:t>universe</a:t>
            </a:r>
            <a:r>
              <a:rPr lang="it-IT" sz="2800" dirty="0" smtClean="0"/>
              <a:t> </a:t>
            </a:r>
            <a:r>
              <a:rPr lang="it-IT" sz="2800" dirty="0" err="1" smtClean="0"/>
              <a:t>change</a:t>
            </a:r>
            <a:r>
              <a:rPr lang="it-IT" sz="2800" dirty="0" smtClean="0"/>
              <a:t> the </a:t>
            </a:r>
            <a:r>
              <a:rPr lang="it-IT" sz="2800" baseline="30000" dirty="0" smtClean="0"/>
              <a:t>4</a:t>
            </a:r>
            <a:r>
              <a:rPr lang="it-IT" sz="2800" dirty="0" smtClean="0"/>
              <a:t>He </a:t>
            </a:r>
            <a:r>
              <a:rPr lang="it-IT" sz="2800" dirty="0" err="1" smtClean="0"/>
              <a:t>abundance</a:t>
            </a:r>
            <a:r>
              <a:rPr lang="it-IT" sz="2800" dirty="0" smtClean="0"/>
              <a:t>, </a:t>
            </a:r>
            <a:r>
              <a:rPr lang="it-IT" sz="2800" dirty="0" err="1" smtClean="0"/>
              <a:t>Y</a:t>
            </a:r>
            <a:r>
              <a:rPr lang="it-IT" sz="2800" baseline="-25000" dirty="0" err="1" smtClean="0"/>
              <a:t>p</a:t>
            </a:r>
            <a:endParaRPr lang="it-IT" sz="2800" dirty="0" smtClean="0"/>
          </a:p>
          <a:p>
            <a:pPr lvl="1"/>
            <a:r>
              <a:rPr lang="it-IT" dirty="0" err="1" smtClean="0">
                <a:latin typeface="Symbol" charset="2"/>
                <a:cs typeface="Symbol" charset="2"/>
              </a:rPr>
              <a:t>D</a:t>
            </a:r>
            <a:r>
              <a:rPr lang="it-IT" dirty="0" err="1" smtClean="0">
                <a:cs typeface="Symbol" charset="2"/>
              </a:rPr>
              <a:t>Y</a:t>
            </a:r>
            <a:r>
              <a:rPr lang="it-IT" baseline="-25000" dirty="0" err="1" smtClean="0">
                <a:cs typeface="Symbol" charset="2"/>
              </a:rPr>
              <a:t>p</a:t>
            </a:r>
            <a:r>
              <a:rPr lang="it-IT" dirty="0" smtClean="0">
                <a:cs typeface="Symbol" charset="2"/>
              </a:rPr>
              <a:t> ~ 0.01 </a:t>
            </a:r>
            <a:r>
              <a:rPr lang="it-IT" dirty="0" err="1" smtClean="0">
                <a:latin typeface="Symbol" charset="2"/>
                <a:cs typeface="Symbol" charset="2"/>
              </a:rPr>
              <a:t>D</a:t>
            </a:r>
            <a:r>
              <a:rPr lang="en-US" dirty="0" smtClean="0">
                <a:cs typeface="Symbol" charset="2"/>
              </a:rPr>
              <a:t>N</a:t>
            </a:r>
            <a:r>
              <a:rPr lang="it-IT" baseline="-25000" dirty="0" err="1" smtClean="0">
                <a:cs typeface="Symbol" charset="2"/>
              </a:rPr>
              <a:t>eff</a:t>
            </a:r>
            <a:endParaRPr lang="it-IT" baseline="-25000" dirty="0" smtClean="0">
              <a:cs typeface="Symbol" charset="2"/>
            </a:endParaRPr>
          </a:p>
          <a:p>
            <a:pPr lvl="1">
              <a:buNone/>
            </a:pPr>
            <a:endParaRPr lang="it-IT" baseline="-25000" dirty="0" smtClean="0">
              <a:cs typeface="Symbol" charset="2"/>
            </a:endParaRPr>
          </a:p>
          <a:p>
            <a:r>
              <a:rPr lang="en-US" sz="2800" dirty="0" smtClean="0">
                <a:cs typeface="Symbol" charset="2"/>
              </a:rPr>
              <a:t>BBN can provide information on mixing and masses of possible sterile neutrinos</a:t>
            </a:r>
          </a:p>
          <a:p>
            <a:r>
              <a:rPr lang="en-US" sz="2800" dirty="0" smtClean="0">
                <a:cs typeface="Symbol" charset="2"/>
              </a:rPr>
              <a:t>Needed a robust determination of </a:t>
            </a:r>
            <a:r>
              <a:rPr lang="en-US" sz="2800" dirty="0" err="1" smtClean="0">
                <a:cs typeface="Symbol" charset="2"/>
              </a:rPr>
              <a:t>Y</a:t>
            </a:r>
            <a:r>
              <a:rPr lang="en-US" sz="2800" baseline="-25000" dirty="0" err="1" smtClean="0">
                <a:cs typeface="Symbol" charset="2"/>
              </a:rPr>
              <a:t>p</a:t>
            </a:r>
            <a:endParaRPr lang="en-US" sz="2800" baseline="-25000" dirty="0" smtClean="0">
              <a:cs typeface="Symbol" charset="2"/>
            </a:endParaRPr>
          </a:p>
          <a:p>
            <a:r>
              <a:rPr lang="en-US" sz="2800" dirty="0" smtClean="0">
                <a:cs typeface="Symbol" charset="2"/>
              </a:rPr>
              <a:t>At present (1-2</a:t>
            </a:r>
            <a:r>
              <a:rPr lang="en-US" sz="2800" dirty="0" smtClean="0">
                <a:latin typeface="Symbol" charset="2"/>
                <a:cs typeface="Symbol" charset="2"/>
              </a:rPr>
              <a:t>s</a:t>
            </a:r>
            <a:r>
              <a:rPr lang="en-US" sz="2800" dirty="0" smtClean="0">
                <a:cs typeface="Symbol" charset="2"/>
              </a:rPr>
              <a:t>) hints for </a:t>
            </a:r>
            <a:r>
              <a:rPr lang="en-US" sz="2800" dirty="0" err="1" smtClean="0">
                <a:cs typeface="Symbol" charset="2"/>
              </a:rPr>
              <a:t>N</a:t>
            </a:r>
            <a:r>
              <a:rPr lang="en-US" sz="2800" baseline="-25000" dirty="0" err="1" smtClean="0">
                <a:latin typeface="Symbol" charset="2"/>
                <a:cs typeface="Symbol" charset="2"/>
              </a:rPr>
              <a:t>n</a:t>
            </a:r>
            <a:r>
              <a:rPr lang="en-US" sz="2800" dirty="0" smtClean="0">
                <a:cs typeface="Symbol" charset="2"/>
              </a:rPr>
              <a:t> &gt; 3 (</a:t>
            </a:r>
            <a:r>
              <a:rPr lang="en-US" sz="2800" dirty="0" err="1" smtClean="0">
                <a:cs typeface="Symbol" charset="2"/>
              </a:rPr>
              <a:t>Izotov</a:t>
            </a:r>
            <a:r>
              <a:rPr lang="en-US" sz="2800" dirty="0" smtClean="0">
                <a:cs typeface="Symbol" charset="2"/>
              </a:rPr>
              <a:t> et al 2010)</a:t>
            </a:r>
          </a:p>
          <a:p>
            <a:r>
              <a:rPr lang="en-US" sz="2800" dirty="0" err="1" smtClean="0">
                <a:cs typeface="Symbol" charset="2"/>
              </a:rPr>
              <a:t>Mangano</a:t>
            </a:r>
            <a:r>
              <a:rPr lang="en-US" sz="2800" dirty="0" smtClean="0">
                <a:cs typeface="Symbol" charset="2"/>
              </a:rPr>
              <a:t> et al. 2001: </a:t>
            </a:r>
            <a:r>
              <a:rPr lang="en-US" sz="2800" dirty="0" err="1" smtClean="0">
                <a:cs typeface="Symbol" charset="2"/>
              </a:rPr>
              <a:t>N</a:t>
            </a:r>
            <a:r>
              <a:rPr lang="en-US" sz="2800" baseline="-25000" dirty="0" err="1" smtClean="0">
                <a:latin typeface="Symbol" charset="2"/>
                <a:cs typeface="Symbol" charset="2"/>
              </a:rPr>
              <a:t>n</a:t>
            </a:r>
            <a:r>
              <a:rPr lang="en-US" sz="2800" dirty="0" smtClean="0">
                <a:cs typeface="Symbol" charset="2"/>
              </a:rPr>
              <a:t> &lt; 4.2 (95% C.L.)</a:t>
            </a:r>
            <a:endParaRPr lang="it-IT" sz="2800" dirty="0" smtClean="0">
              <a:cs typeface="Symbol" charset="2"/>
            </a:endParaRPr>
          </a:p>
          <a:p>
            <a:pPr lvl="1">
              <a:buNone/>
            </a:pPr>
            <a:endParaRPr lang="it-IT" dirty="0">
              <a:latin typeface="Symbol" charset="2"/>
              <a:cs typeface="Symbol" charset="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87492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experiment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33" y="938330"/>
            <a:ext cx="5851367" cy="57672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5000" y="1017687"/>
            <a:ext cx="3313728" cy="5078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000" dirty="0" err="1" smtClean="0"/>
              <a:t>Goals</a:t>
            </a:r>
            <a:r>
              <a:rPr lang="it-IT" sz="2000" dirty="0" smtClean="0"/>
              <a:t>:</a:t>
            </a:r>
          </a:p>
          <a:p>
            <a:pPr marL="457200" indent="-457200">
              <a:buAutoNum type="arabicParenR"/>
            </a:pPr>
            <a:r>
              <a:rPr lang="it-IT" sz="2000" dirty="0" smtClean="0"/>
              <a:t>7Be </a:t>
            </a:r>
            <a:r>
              <a:rPr lang="it-IT" sz="2000" dirty="0" err="1" smtClean="0"/>
              <a:t>solar</a:t>
            </a:r>
            <a:r>
              <a:rPr lang="it-IT" sz="2000" dirty="0" smtClean="0"/>
              <a:t> </a:t>
            </a:r>
            <a:r>
              <a:rPr lang="it-IT" sz="2000" dirty="0" err="1" smtClean="0"/>
              <a:t>neutrinos</a:t>
            </a:r>
            <a:endParaRPr lang="it-IT" sz="2000" dirty="0" smtClean="0"/>
          </a:p>
          <a:p>
            <a:pPr marL="457200" indent="-457200">
              <a:buAutoNum type="arabicParenR"/>
            </a:pPr>
            <a:r>
              <a:rPr lang="it-IT" sz="2000" dirty="0" smtClean="0"/>
              <a:t>8B </a:t>
            </a:r>
            <a:r>
              <a:rPr lang="it-IT" sz="2000" dirty="0" err="1" smtClean="0"/>
              <a:t>solar</a:t>
            </a:r>
            <a:r>
              <a:rPr lang="it-IT" sz="2000" dirty="0" smtClean="0"/>
              <a:t> </a:t>
            </a:r>
            <a:r>
              <a:rPr lang="it-IT" sz="2000" dirty="0" err="1" smtClean="0"/>
              <a:t>neutrinos</a:t>
            </a:r>
            <a:endParaRPr lang="it-IT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G</a:t>
            </a:r>
            <a:r>
              <a:rPr lang="it-IT" sz="2000" dirty="0" err="1" smtClean="0"/>
              <a:t>eo-neutrinos</a:t>
            </a:r>
            <a:endParaRPr lang="it-IT" sz="2000" dirty="0" smtClean="0"/>
          </a:p>
          <a:p>
            <a:pPr marL="457200" indent="-457200">
              <a:buAutoNum type="arabicParenR"/>
            </a:pPr>
            <a:r>
              <a:rPr lang="it-IT" sz="2000" dirty="0" smtClean="0"/>
              <a:t>SN </a:t>
            </a:r>
            <a:r>
              <a:rPr lang="it-IT" sz="2000" dirty="0" err="1" smtClean="0"/>
              <a:t>neutrinos</a:t>
            </a:r>
            <a:endParaRPr lang="it-IT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R</a:t>
            </a:r>
            <a:r>
              <a:rPr lang="it-IT" sz="2000" dirty="0" smtClean="0"/>
              <a:t>are </a:t>
            </a:r>
            <a:r>
              <a:rPr lang="it-IT" sz="2000" dirty="0" err="1" smtClean="0"/>
              <a:t>processes</a:t>
            </a:r>
            <a:endParaRPr lang="it-IT" sz="2000" dirty="0" smtClean="0"/>
          </a:p>
          <a:p>
            <a:pPr marL="457200" indent="-457200"/>
            <a:endParaRPr lang="it-IT" sz="2000" dirty="0" smtClean="0"/>
          </a:p>
          <a:p>
            <a:pPr marL="457200" indent="-457200"/>
            <a:r>
              <a:rPr lang="it-IT" sz="2000" dirty="0" err="1" smtClean="0"/>
              <a:t>Method</a:t>
            </a:r>
            <a:r>
              <a:rPr lang="it-IT" sz="2000" dirty="0" smtClean="0"/>
              <a:t>:</a:t>
            </a:r>
          </a:p>
          <a:p>
            <a:pPr marL="457200" indent="-457200">
              <a:buAutoNum type="arabicParenR"/>
            </a:pPr>
            <a:r>
              <a:rPr lang="it-IT" sz="2000" dirty="0" smtClean="0"/>
              <a:t>300 </a:t>
            </a:r>
            <a:r>
              <a:rPr lang="it-IT" sz="2000" dirty="0" err="1" smtClean="0"/>
              <a:t>tons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high </a:t>
            </a:r>
            <a:r>
              <a:rPr lang="it-IT" sz="2000" dirty="0" err="1" smtClean="0"/>
              <a:t>purity</a:t>
            </a:r>
            <a:endParaRPr lang="it-IT" sz="2000" dirty="0" smtClean="0"/>
          </a:p>
          <a:p>
            <a:pPr marL="457200" indent="-457200"/>
            <a:r>
              <a:rPr lang="en-US" sz="2000" dirty="0" err="1" smtClean="0"/>
              <a:t>o</a:t>
            </a:r>
            <a:r>
              <a:rPr lang="it-IT" sz="2000" dirty="0" err="1" smtClean="0"/>
              <a:t>rganic</a:t>
            </a:r>
            <a:r>
              <a:rPr lang="it-IT" sz="2000" dirty="0" smtClean="0"/>
              <a:t> LS</a:t>
            </a:r>
          </a:p>
          <a:p>
            <a:pPr marL="457200" indent="-457200"/>
            <a:r>
              <a:rPr lang="it-IT" sz="2000" dirty="0" err="1" smtClean="0"/>
              <a:t>2</a:t>
            </a:r>
            <a:r>
              <a:rPr lang="it-IT" sz="2000" dirty="0" smtClean="0"/>
              <a:t>) </a:t>
            </a:r>
            <a:r>
              <a:rPr lang="en-US" sz="2000" dirty="0" smtClean="0"/>
              <a:t>H</a:t>
            </a:r>
            <a:r>
              <a:rPr lang="it-IT" sz="2000" dirty="0" err="1" smtClean="0"/>
              <a:t>igh</a:t>
            </a:r>
            <a:r>
              <a:rPr lang="it-IT" sz="2000" dirty="0" smtClean="0"/>
              <a:t> </a:t>
            </a:r>
            <a:r>
              <a:rPr lang="it-IT" sz="2000" dirty="0" err="1" smtClean="0"/>
              <a:t>energy</a:t>
            </a:r>
            <a:r>
              <a:rPr lang="it-IT" sz="2000" dirty="0" smtClean="0"/>
              <a:t> </a:t>
            </a:r>
            <a:r>
              <a:rPr lang="it-IT" sz="2000" dirty="0" err="1" smtClean="0"/>
              <a:t>resolution</a:t>
            </a:r>
            <a:endParaRPr lang="it-IT" sz="2000" dirty="0" smtClean="0"/>
          </a:p>
          <a:p>
            <a:pPr marL="457200" indent="-457200"/>
            <a:r>
              <a:rPr lang="it-IT" sz="2000" dirty="0" smtClean="0"/>
              <a:t>5%/1MeV</a:t>
            </a:r>
          </a:p>
          <a:p>
            <a:pPr marL="457200" indent="-457200"/>
            <a:r>
              <a:rPr lang="it-IT" sz="2000" dirty="0" err="1" smtClean="0"/>
              <a:t>3</a:t>
            </a:r>
            <a:r>
              <a:rPr lang="it-IT" sz="2000" dirty="0" smtClean="0"/>
              <a:t>) </a:t>
            </a:r>
            <a:r>
              <a:rPr lang="en-US" sz="2000" dirty="0" smtClean="0"/>
              <a:t>G</a:t>
            </a:r>
            <a:r>
              <a:rPr lang="it-IT" sz="2000" dirty="0" err="1" smtClean="0"/>
              <a:t>ood</a:t>
            </a:r>
            <a:r>
              <a:rPr lang="it-IT" sz="2000" dirty="0" smtClean="0"/>
              <a:t> PSD</a:t>
            </a:r>
          </a:p>
          <a:p>
            <a:pPr marL="457200" indent="-457200"/>
            <a:r>
              <a:rPr lang="it-IT" sz="2000" dirty="0" err="1" smtClean="0"/>
              <a:t>3</a:t>
            </a:r>
            <a:r>
              <a:rPr lang="it-IT" sz="2000" dirty="0" smtClean="0"/>
              <a:t>) </a:t>
            </a:r>
            <a:r>
              <a:rPr lang="en-US" sz="2000" dirty="0" smtClean="0"/>
              <a:t>G</a:t>
            </a:r>
            <a:r>
              <a:rPr lang="it-IT" sz="2000" dirty="0" err="1" smtClean="0"/>
              <a:t>ood</a:t>
            </a:r>
            <a:r>
              <a:rPr lang="it-IT" sz="2000" dirty="0" smtClean="0"/>
              <a:t> </a:t>
            </a:r>
            <a:r>
              <a:rPr lang="it-IT" sz="2000" dirty="0" err="1" smtClean="0"/>
              <a:t>event</a:t>
            </a:r>
            <a:r>
              <a:rPr lang="it-IT" sz="2000" dirty="0" smtClean="0"/>
              <a:t> </a:t>
            </a:r>
            <a:r>
              <a:rPr lang="it-IT" sz="2000" dirty="0" err="1" smtClean="0"/>
              <a:t>vertex</a:t>
            </a:r>
            <a:r>
              <a:rPr lang="it-IT" sz="2000" dirty="0" smtClean="0"/>
              <a:t> </a:t>
            </a:r>
          </a:p>
          <a:p>
            <a:pPr marL="457200" indent="-457200"/>
            <a:r>
              <a:rPr lang="en-US" sz="2000" dirty="0" smtClean="0"/>
              <a:t>R</a:t>
            </a:r>
            <a:r>
              <a:rPr lang="it-IT" sz="2000" dirty="0" err="1" smtClean="0"/>
              <a:t>econstruction</a:t>
            </a:r>
            <a:r>
              <a:rPr lang="it-IT" sz="2000" dirty="0" smtClean="0"/>
              <a:t>: ~12cm/1MeV</a:t>
            </a:r>
          </a:p>
          <a:p>
            <a:pPr marL="457200" indent="-457200"/>
            <a:endParaRPr lang="it-IT" sz="24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S</a:t>
            </a:r>
            <a:r>
              <a:rPr lang="en-US" b="1" dirty="0" err="1" smtClean="0">
                <a:solidFill>
                  <a:srgbClr val="FF0000"/>
                </a:solidFill>
              </a:rPr>
              <a:t>o</a:t>
            </a:r>
            <a:r>
              <a:rPr lang="it-IT" b="1" dirty="0" err="1" smtClean="0">
                <a:solidFill>
                  <a:srgbClr val="FF0000"/>
                </a:solidFill>
              </a:rPr>
              <a:t>lar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neutrinos</a:t>
            </a:r>
            <a:r>
              <a:rPr lang="it-IT" b="1" dirty="0" smtClean="0">
                <a:solidFill>
                  <a:srgbClr val="FF0000"/>
                </a:solidFill>
              </a:rPr>
              <a:t> in </a:t>
            </a:r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endParaRPr lang="it-IT" b="1" dirty="0">
              <a:solidFill>
                <a:srgbClr val="FF0000"/>
              </a:solidFill>
            </a:endParaRPr>
          </a:p>
        </p:txBody>
      </p:sp>
      <p:grpSp>
        <p:nvGrpSpPr>
          <p:cNvPr id="4" name="Group 12"/>
          <p:cNvGrpSpPr>
            <a:grpSpLocks noGrp="1"/>
          </p:cNvGrpSpPr>
          <p:nvPr>
            <p:ph idx="1"/>
          </p:nvPr>
        </p:nvGrpSpPr>
        <p:grpSpPr bwMode="auto">
          <a:xfrm>
            <a:off x="304800" y="1493837"/>
            <a:ext cx="8229600" cy="4525963"/>
            <a:chOff x="0" y="0"/>
            <a:chExt cx="5728" cy="4105"/>
          </a:xfrm>
        </p:grpSpPr>
        <p:pic>
          <p:nvPicPr>
            <p:cNvPr id="5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43"/>
              <a:ext cx="5704" cy="39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6" name="Rectangle 14"/>
            <p:cNvSpPr>
              <a:spLocks/>
            </p:cNvSpPr>
            <p:nvPr/>
          </p:nvSpPr>
          <p:spPr bwMode="auto">
            <a:xfrm>
              <a:off x="3848" y="0"/>
              <a:ext cx="1703" cy="272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2400" b="1">
                  <a:solidFill>
                    <a:srgbClr val="800000"/>
                  </a:solidFill>
                  <a:ea typeface="Times New Roman" charset="0"/>
                  <a:cs typeface="Times New Roman" charset="0"/>
                </a:rPr>
                <a:t>hep-ex/1104.1816v1</a:t>
              </a:r>
            </a:p>
          </p:txBody>
        </p:sp>
        <p:sp>
          <p:nvSpPr>
            <p:cNvPr id="7" name="Rectangle 15"/>
            <p:cNvSpPr>
              <a:spLocks/>
            </p:cNvSpPr>
            <p:nvPr/>
          </p:nvSpPr>
          <p:spPr bwMode="auto">
            <a:xfrm>
              <a:off x="1976" y="328"/>
              <a:ext cx="3472" cy="141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" name="Rectangle 16"/>
            <p:cNvSpPr>
              <a:spLocks/>
            </p:cNvSpPr>
            <p:nvPr/>
          </p:nvSpPr>
          <p:spPr bwMode="auto">
            <a:xfrm>
              <a:off x="1312" y="648"/>
              <a:ext cx="4416" cy="328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57799" bIns="0">
              <a:prstTxWarp prst="textNoShape">
                <a:avLst/>
              </a:prstTxWarp>
            </a:bodyPr>
            <a:lstStyle/>
            <a:p>
              <a:pPr marL="57150"/>
              <a:r>
                <a:rPr lang="en-US" sz="3000" b="1" baseline="32000">
                  <a:solidFill>
                    <a:srgbClr val="D90B00"/>
                  </a:solidFill>
                  <a:ea typeface="Times New Roman" charset="0"/>
                  <a:cs typeface="Times New Roman" charset="0"/>
                </a:rPr>
                <a:t>7</a:t>
              </a:r>
              <a:r>
                <a:rPr lang="en-US" sz="3000" b="1">
                  <a:solidFill>
                    <a:srgbClr val="D90B00"/>
                  </a:solidFill>
                  <a:ea typeface="Times New Roman" charset="0"/>
                  <a:cs typeface="Times New Roman" charset="0"/>
                </a:rPr>
                <a:t>Be = 46.0 ± 1.5          cpd/100 tons  </a:t>
              </a:r>
            </a:p>
          </p:txBody>
        </p:sp>
        <p:sp>
          <p:nvSpPr>
            <p:cNvPr id="9" name="Rectangle 17"/>
            <p:cNvSpPr>
              <a:spLocks/>
            </p:cNvSpPr>
            <p:nvPr/>
          </p:nvSpPr>
          <p:spPr bwMode="auto">
            <a:xfrm>
              <a:off x="2992" y="512"/>
              <a:ext cx="545" cy="600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3000" b="1">
                  <a:solidFill>
                    <a:srgbClr val="D90B00"/>
                  </a:solidFill>
                  <a:ea typeface="Times New Roman" charset="0"/>
                  <a:cs typeface="Times New Roman" charset="0"/>
                </a:rPr>
                <a:t>+1.6</a:t>
              </a:r>
            </a:p>
            <a:p>
              <a:pPr marL="57150"/>
              <a:r>
                <a:rPr lang="en-US" sz="3000" b="1">
                  <a:solidFill>
                    <a:srgbClr val="D90B00"/>
                  </a:solidFill>
                  <a:ea typeface="Times New Roman" charset="0"/>
                  <a:cs typeface="Times New Roman" charset="0"/>
                </a:rPr>
                <a:t>-1.5</a:t>
              </a:r>
            </a:p>
          </p:txBody>
        </p:sp>
        <p:sp>
          <p:nvSpPr>
            <p:cNvPr id="10" name="Rectangle 18"/>
            <p:cNvSpPr>
              <a:spLocks/>
            </p:cNvSpPr>
            <p:nvPr/>
          </p:nvSpPr>
          <p:spPr bwMode="auto">
            <a:xfrm>
              <a:off x="3496" y="2312"/>
              <a:ext cx="544" cy="312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2800" b="1" baseline="32000">
                  <a:solidFill>
                    <a:srgbClr val="6DA70D"/>
                  </a:solidFill>
                  <a:ea typeface="Times New Roman" charset="0"/>
                  <a:cs typeface="Times New Roman" charset="0"/>
                </a:rPr>
                <a:t>210</a:t>
              </a:r>
              <a:r>
                <a:rPr lang="en-US" sz="2800" b="1">
                  <a:solidFill>
                    <a:srgbClr val="6DA70D"/>
                  </a:solidFill>
                  <a:ea typeface="Times New Roman" charset="0"/>
                  <a:cs typeface="Times New Roman" charset="0"/>
                </a:rPr>
                <a:t>Bi</a:t>
              </a:r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 rot="10800000">
              <a:off x="1612" y="964"/>
              <a:ext cx="271" cy="1106"/>
            </a:xfrm>
            <a:prstGeom prst="line">
              <a:avLst/>
            </a:prstGeom>
            <a:noFill/>
            <a:ln w="25400">
              <a:solidFill>
                <a:srgbClr val="D90B00"/>
              </a:solidFill>
              <a:prstDash val="solid"/>
              <a:round/>
              <a:headEnd type="stealth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Rectangle 20"/>
            <p:cNvSpPr>
              <a:spLocks/>
            </p:cNvSpPr>
            <p:nvPr/>
          </p:nvSpPr>
          <p:spPr bwMode="auto">
            <a:xfrm>
              <a:off x="4232" y="2736"/>
              <a:ext cx="1253" cy="312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2800" b="1">
                  <a:solidFill>
                    <a:srgbClr val="17C8FF"/>
                  </a:solidFill>
                  <a:ea typeface="Times New Roman" charset="0"/>
                  <a:cs typeface="Times New Roman" charset="0"/>
                </a:rPr>
                <a:t>pep &amp; CNO</a:t>
              </a:r>
            </a:p>
          </p:txBody>
        </p:sp>
        <p:sp>
          <p:nvSpPr>
            <p:cNvPr id="13" name="Line 21"/>
            <p:cNvSpPr>
              <a:spLocks noChangeShapeType="1"/>
            </p:cNvSpPr>
            <p:nvPr/>
          </p:nvSpPr>
          <p:spPr bwMode="auto">
            <a:xfrm rot="10800000" flipH="1">
              <a:off x="4329" y="3093"/>
              <a:ext cx="319" cy="99"/>
            </a:xfrm>
            <a:prstGeom prst="line">
              <a:avLst/>
            </a:prstGeom>
            <a:noFill/>
            <a:ln w="25400">
              <a:solidFill>
                <a:srgbClr val="47CCFC"/>
              </a:solidFill>
              <a:prstDash val="solid"/>
              <a:round/>
              <a:headEnd type="stealth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rot="10800000" flipH="1">
              <a:off x="4419" y="3093"/>
              <a:ext cx="621" cy="397"/>
            </a:xfrm>
            <a:prstGeom prst="line">
              <a:avLst/>
            </a:prstGeom>
            <a:noFill/>
            <a:ln w="25400">
              <a:solidFill>
                <a:srgbClr val="47CCFC"/>
              </a:solidFill>
              <a:prstDash val="solid"/>
              <a:round/>
              <a:headEnd type="stealth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" name="Rectangle 23"/>
            <p:cNvSpPr>
              <a:spLocks/>
            </p:cNvSpPr>
            <p:nvPr/>
          </p:nvSpPr>
          <p:spPr bwMode="auto">
            <a:xfrm>
              <a:off x="1360" y="2992"/>
              <a:ext cx="1012" cy="568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2800" b="1" baseline="32000">
                  <a:solidFill>
                    <a:srgbClr val="002D99"/>
                  </a:solidFill>
                  <a:ea typeface="Times New Roman" charset="0"/>
                  <a:cs typeface="Times New Roman" charset="0"/>
                </a:rPr>
                <a:t>85</a:t>
              </a:r>
              <a:r>
                <a:rPr lang="en-US" sz="2800" b="1">
                  <a:solidFill>
                    <a:srgbClr val="002D99"/>
                  </a:solidFill>
                  <a:ea typeface="Times New Roman" charset="0"/>
                  <a:cs typeface="Times New Roman" charset="0"/>
                </a:rPr>
                <a:t>Kr</a:t>
              </a:r>
            </a:p>
            <a:p>
              <a:pPr marL="57150"/>
              <a:r>
                <a:rPr lang="en-US" sz="2800" b="1">
                  <a:solidFill>
                    <a:srgbClr val="002D99"/>
                  </a:solidFill>
                  <a:ea typeface="Times New Roman" charset="0"/>
                  <a:cs typeface="Times New Roman" charset="0"/>
                </a:rPr>
                <a:t>removed!</a:t>
              </a:r>
            </a:p>
          </p:txBody>
        </p:sp>
        <p:sp>
          <p:nvSpPr>
            <p:cNvPr id="16" name="Line 24"/>
            <p:cNvSpPr>
              <a:spLocks noChangeShapeType="1"/>
            </p:cNvSpPr>
            <p:nvPr/>
          </p:nvSpPr>
          <p:spPr bwMode="auto">
            <a:xfrm flipH="1">
              <a:off x="1904" y="3124"/>
              <a:ext cx="375" cy="157"/>
            </a:xfrm>
            <a:prstGeom prst="line">
              <a:avLst/>
            </a:prstGeom>
            <a:noFill/>
            <a:ln w="25400">
              <a:solidFill>
                <a:srgbClr val="002D99"/>
              </a:solidFill>
              <a:prstDash val="solid"/>
              <a:round/>
              <a:headEnd type="stealth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7" name="Rectangle 25"/>
            <p:cNvSpPr>
              <a:spLocks/>
            </p:cNvSpPr>
            <p:nvPr/>
          </p:nvSpPr>
          <p:spPr bwMode="auto">
            <a:xfrm>
              <a:off x="728" y="3136"/>
              <a:ext cx="357" cy="312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57150"/>
              <a:r>
                <a:rPr lang="en-US" sz="2800" b="1">
                  <a:solidFill>
                    <a:srgbClr val="17C8FF"/>
                  </a:solidFill>
                  <a:ea typeface="Times New Roman" charset="0"/>
                  <a:cs typeface="Times New Roman" charset="0"/>
                </a:rPr>
                <a:t>pp</a:t>
              </a:r>
            </a:p>
          </p:txBody>
        </p:sp>
        <p:sp>
          <p:nvSpPr>
            <p:cNvPr id="18" name="Line 26"/>
            <p:cNvSpPr>
              <a:spLocks noChangeShapeType="1"/>
            </p:cNvSpPr>
            <p:nvPr/>
          </p:nvSpPr>
          <p:spPr bwMode="auto">
            <a:xfrm rot="10800000" flipH="1">
              <a:off x="3361" y="2592"/>
              <a:ext cx="359" cy="192"/>
            </a:xfrm>
            <a:prstGeom prst="line">
              <a:avLst/>
            </a:prstGeom>
            <a:noFill/>
            <a:ln w="25400">
              <a:solidFill>
                <a:srgbClr val="6DA70D"/>
              </a:solidFill>
              <a:prstDash val="solid"/>
              <a:round/>
              <a:headEnd type="stealth" w="med" len="med"/>
              <a:tailEnd type="non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Three-neutrino</a:t>
            </a:r>
            <a:r>
              <a:rPr lang="it-IT" b="1" dirty="0" smtClean="0">
                <a:solidFill>
                  <a:srgbClr val="FF0000"/>
                </a:solidFill>
              </a:rPr>
              <a:t> mixing global </a:t>
            </a:r>
            <a:r>
              <a:rPr lang="it-IT" b="1" dirty="0" err="1" smtClean="0">
                <a:solidFill>
                  <a:srgbClr val="FF0000"/>
                </a:solidFill>
              </a:rPr>
              <a:t>fit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1104900"/>
            <a:ext cx="6845300" cy="560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5039" y="4916269"/>
            <a:ext cx="2443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</a:t>
            </a:r>
            <a:r>
              <a:rPr lang="it-IT" dirty="0" err="1" smtClean="0"/>
              <a:t>ith</a:t>
            </a:r>
            <a:r>
              <a:rPr lang="it-IT" dirty="0" smtClean="0"/>
              <a:t> </a:t>
            </a:r>
            <a:r>
              <a:rPr lang="it-IT" dirty="0" err="1" smtClean="0"/>
              <a:t>Borexino</a:t>
            </a:r>
            <a:endParaRPr lang="it-IT" dirty="0" smtClean="0"/>
          </a:p>
          <a:p>
            <a:r>
              <a:rPr lang="en-US" dirty="0" smtClean="0"/>
              <a:t>D</a:t>
            </a:r>
            <a:r>
              <a:rPr lang="it-IT" dirty="0" err="1" smtClean="0"/>
              <a:t>ay-night</a:t>
            </a:r>
            <a:r>
              <a:rPr lang="it-IT" dirty="0" smtClean="0"/>
              <a:t> </a:t>
            </a:r>
            <a:r>
              <a:rPr lang="it-IT" dirty="0" err="1" smtClean="0"/>
              <a:t>measurement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S</a:t>
            </a:r>
            <a:r>
              <a:rPr lang="en-US" b="1" dirty="0" err="1" smtClean="0">
                <a:solidFill>
                  <a:srgbClr val="FF0000"/>
                </a:solidFill>
              </a:rPr>
              <a:t>o</a:t>
            </a:r>
            <a:r>
              <a:rPr lang="it-IT" b="1" dirty="0" err="1" smtClean="0">
                <a:solidFill>
                  <a:srgbClr val="FF0000"/>
                </a:solidFill>
              </a:rPr>
              <a:t>lar</a:t>
            </a:r>
            <a:r>
              <a:rPr lang="it-IT" b="1" dirty="0" smtClean="0">
                <a:solidFill>
                  <a:srgbClr val="FF0000"/>
                </a:solidFill>
              </a:rPr>
              <a:t> neutrino </a:t>
            </a:r>
            <a:r>
              <a:rPr lang="it-IT" b="1" dirty="0" err="1" smtClean="0">
                <a:solidFill>
                  <a:srgbClr val="FF0000"/>
                </a:solidFill>
              </a:rPr>
              <a:t>survival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probability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Pee.pdf"/>
          <p:cNvPicPr>
            <a:picLocks noGrp="1" noChangeAspect="1"/>
          </p:cNvPicPr>
          <p:nvPr>
            <p:ph idx="1"/>
          </p:nvPr>
        </p:nvPicPr>
        <mc:AlternateContent xmlns:ma="http://schemas.microsoft.com/office/mac/drawingml/2008/main">
          <mc:Choice Requires="ma">
            <p:blipFill>
              <a:blip r:embed="rId2"/>
              <a:srcRect l="-103420" r="-10342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l="-103420" r="-103420"/>
              <a:stretch>
                <a:fillRect/>
              </a:stretch>
            </p:blipFill>
          </mc:Fallback>
        </mc:AlternateContent>
        <p:spPr>
          <a:xfrm>
            <a:off x="-1343482" y="274638"/>
            <a:ext cx="11706682" cy="6438224"/>
          </a:xfrm>
          <a:scene3d>
            <a:camera prst="orthographicFront">
              <a:rot lat="0" lon="0" rev="5400000"/>
            </a:camera>
            <a:lightRig rig="threePt" dir="t"/>
          </a:scene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Electron </a:t>
            </a:r>
            <a:r>
              <a:rPr lang="it-IT" b="1" dirty="0" err="1" smtClean="0">
                <a:solidFill>
                  <a:srgbClr val="FF0000"/>
                </a:solidFill>
              </a:rPr>
              <a:t>anti-neutrinos</a:t>
            </a:r>
            <a:r>
              <a:rPr lang="it-IT" b="1" dirty="0" smtClean="0">
                <a:solidFill>
                  <a:srgbClr val="FF0000"/>
                </a:solidFill>
              </a:rPr>
              <a:t> in </a:t>
            </a:r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spcFit.pdf"/>
          <p:cNvPicPr>
            <a:picLocks noGrp="1" noChangeAspect="1"/>
          </p:cNvPicPr>
          <p:nvPr>
            <p:ph idx="1"/>
          </p:nvPr>
        </p:nvPicPr>
        <mc:AlternateContent xmlns:ma="http://schemas.microsoft.com/office/mac/drawingml/2008/main">
          <mc:Choice Requires="ma">
            <p:blipFill>
              <a:blip r:embed="rId2"/>
              <a:srcRect l="-88946" r="-8894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l="-88946" r="-88946"/>
              <a:stretch>
                <a:fillRect/>
              </a:stretch>
            </p:blipFill>
          </mc:Fallback>
        </mc:AlternateContent>
        <p:spPr>
          <a:xfrm>
            <a:off x="-1981200" y="1646237"/>
            <a:ext cx="10169372" cy="5592763"/>
          </a:xfrm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6" name="Picture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646237"/>
            <a:ext cx="3700463" cy="495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4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875" y="2209800"/>
            <a:ext cx="5826125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3733800"/>
            <a:ext cx="292319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3200" dirty="0" smtClean="0"/>
              <a:t>Strong </a:t>
            </a:r>
            <a:r>
              <a:rPr lang="it-IT" sz="3200" dirty="0" err="1" smtClean="0"/>
              <a:t>tagging</a:t>
            </a:r>
            <a:endParaRPr lang="it-IT" sz="3200" dirty="0" smtClean="0"/>
          </a:p>
          <a:p>
            <a:r>
              <a:rPr lang="it-IT" sz="3200" dirty="0" smtClean="0"/>
              <a:t>Low background</a:t>
            </a:r>
            <a:endParaRPr lang="it-IT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Systematic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uncertainties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6268788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239837" y="3810000"/>
            <a:ext cx="5999163" cy="533400"/>
          </a:xfrm>
          <a:prstGeom prst="rect">
            <a:avLst/>
          </a:prstGeom>
          <a:solidFill>
            <a:srgbClr val="FF6600">
              <a:alpha val="19000"/>
            </a:srgbClr>
          </a:solidFill>
          <a:effectLst>
            <a:outerShdw blurRad="40000" dist="23000" dir="5400000" rotWithShape="0">
              <a:srgbClr val="FF6600">
                <a:alpha val="6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Position and </a:t>
            </a:r>
            <a:r>
              <a:rPr lang="it-IT" b="1" dirty="0" err="1" smtClean="0">
                <a:solidFill>
                  <a:srgbClr val="FF0000"/>
                </a:solidFill>
              </a:rPr>
              <a:t>energy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calibration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65237"/>
            <a:ext cx="3962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</a:t>
            </a:r>
            <a:r>
              <a:rPr lang="it-IT" sz="2800" dirty="0" err="1" smtClean="0"/>
              <a:t>n</a:t>
            </a:r>
            <a:r>
              <a:rPr lang="it-IT" sz="2800" dirty="0" smtClean="0"/>
              <a:t> and off </a:t>
            </a:r>
            <a:r>
              <a:rPr lang="it-IT" sz="2800" dirty="0" err="1" smtClean="0"/>
              <a:t>axis</a:t>
            </a:r>
            <a:r>
              <a:rPr lang="it-IT" sz="2800" dirty="0" smtClean="0"/>
              <a:t> </a:t>
            </a:r>
            <a:r>
              <a:rPr lang="it-IT" sz="2800" dirty="0" err="1" smtClean="0"/>
              <a:t>calibrations</a:t>
            </a:r>
            <a:r>
              <a:rPr lang="it-IT" sz="2800" dirty="0" smtClean="0"/>
              <a:t> </a:t>
            </a:r>
            <a:r>
              <a:rPr lang="it-IT" sz="2800" dirty="0" err="1" smtClean="0"/>
              <a:t>sources</a:t>
            </a:r>
            <a:endParaRPr lang="it-IT" sz="2800" dirty="0" smtClean="0"/>
          </a:p>
          <a:p>
            <a:r>
              <a:rPr lang="it-IT" sz="2800" dirty="0" err="1" smtClean="0"/>
              <a:t>Rn</a:t>
            </a:r>
            <a:r>
              <a:rPr lang="it-IT" sz="2800" dirty="0" smtClean="0"/>
              <a:t>, </a:t>
            </a:r>
            <a:r>
              <a:rPr lang="it-IT" sz="2800" dirty="0" err="1" smtClean="0"/>
              <a:t>AmBe</a:t>
            </a:r>
            <a:endParaRPr lang="it-IT" sz="2800" dirty="0" smtClean="0"/>
          </a:p>
          <a:p>
            <a:r>
              <a:rPr lang="it-IT" sz="2800" baseline="30000" dirty="0" smtClean="0"/>
              <a:t>57</a:t>
            </a:r>
            <a:r>
              <a:rPr lang="it-IT" sz="2800" dirty="0" smtClean="0"/>
              <a:t>Co, </a:t>
            </a:r>
            <a:r>
              <a:rPr lang="it-IT" sz="2800" baseline="30000" dirty="0" smtClean="0"/>
              <a:t>139</a:t>
            </a:r>
            <a:r>
              <a:rPr lang="it-IT" sz="2800" dirty="0" smtClean="0"/>
              <a:t>Ce, </a:t>
            </a:r>
            <a:r>
              <a:rPr lang="it-IT" sz="2800" baseline="30000" dirty="0" smtClean="0"/>
              <a:t>208</a:t>
            </a:r>
            <a:r>
              <a:rPr lang="it-IT" sz="2800" dirty="0" smtClean="0"/>
              <a:t>Hg, 85Sr, </a:t>
            </a:r>
            <a:r>
              <a:rPr lang="it-IT" sz="2800" baseline="30000" dirty="0" smtClean="0"/>
              <a:t>54</a:t>
            </a:r>
            <a:r>
              <a:rPr lang="it-IT" sz="2800" dirty="0" smtClean="0"/>
              <a:t>Mn, </a:t>
            </a:r>
            <a:r>
              <a:rPr lang="it-IT" sz="2800" baseline="30000" dirty="0" smtClean="0"/>
              <a:t>65</a:t>
            </a:r>
            <a:r>
              <a:rPr lang="it-IT" sz="2800" dirty="0" smtClean="0"/>
              <a:t>Zn, </a:t>
            </a:r>
            <a:r>
              <a:rPr lang="it-IT" sz="2800" baseline="30000" dirty="0" smtClean="0"/>
              <a:t>40</a:t>
            </a:r>
            <a:r>
              <a:rPr lang="it-IT" sz="2800" dirty="0" smtClean="0"/>
              <a:t>K, </a:t>
            </a:r>
            <a:r>
              <a:rPr lang="it-IT" sz="2800" baseline="30000" dirty="0" smtClean="0"/>
              <a:t>60</a:t>
            </a:r>
            <a:r>
              <a:rPr lang="it-IT" sz="2800" dirty="0" smtClean="0"/>
              <a:t>Co</a:t>
            </a:r>
            <a:endParaRPr lang="it-IT" sz="2800" dirty="0"/>
          </a:p>
        </p:txBody>
      </p:sp>
      <p:pic>
        <p:nvPicPr>
          <p:cNvPr id="4" name="Picture 147"/>
          <p:cNvPicPr>
            <a:picLocks noChangeAspect="1" noChangeArrowheads="1"/>
          </p:cNvPicPr>
          <p:nvPr/>
        </p:nvPicPr>
        <p:blipFill>
          <a:blip r:embed="rId2">
            <a:lum bright="32000" contrast="-40000"/>
          </a:blip>
          <a:srcRect/>
          <a:stretch>
            <a:fillRect/>
          </a:stretch>
        </p:blipFill>
        <p:spPr bwMode="auto">
          <a:xfrm>
            <a:off x="4114800" y="1295400"/>
            <a:ext cx="4949371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How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to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use</a:t>
            </a:r>
            <a:r>
              <a:rPr lang="it-IT" b="1" dirty="0" smtClean="0">
                <a:solidFill>
                  <a:srgbClr val="FF0000"/>
                </a:solidFill>
              </a:rPr>
              <a:t> a neutrino source in </a:t>
            </a:r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25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Standard </a:t>
            </a:r>
            <a:r>
              <a:rPr lang="it-IT" b="1" dirty="0" err="1" smtClean="0">
                <a:solidFill>
                  <a:srgbClr val="FF0000"/>
                </a:solidFill>
              </a:rPr>
              <a:t>interpretation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of</a:t>
            </a:r>
            <a:r>
              <a:rPr lang="it-IT" b="1" dirty="0" smtClean="0">
                <a:solidFill>
                  <a:srgbClr val="FF0000"/>
                </a:solidFill>
              </a:rPr>
              <a:t> neutrino </a:t>
            </a:r>
            <a:r>
              <a:rPr lang="it-IT" b="1" dirty="0" err="1" smtClean="0">
                <a:solidFill>
                  <a:srgbClr val="FF0000"/>
                </a:solidFill>
              </a:rPr>
              <a:t>phenomenology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686800" cy="1981199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it-IT" sz="2200" dirty="0" smtClean="0"/>
              <a:t>Data </a:t>
            </a:r>
            <a:r>
              <a:rPr lang="it-IT" sz="2200" dirty="0" err="1" smtClean="0"/>
              <a:t>from</a:t>
            </a:r>
            <a:r>
              <a:rPr lang="it-IT" sz="2200" dirty="0" smtClean="0"/>
              <a:t> </a:t>
            </a:r>
            <a:r>
              <a:rPr lang="it-IT" sz="2200" dirty="0" err="1" smtClean="0"/>
              <a:t>experiments</a:t>
            </a:r>
            <a:r>
              <a:rPr lang="it-IT" sz="2200" dirty="0" smtClean="0"/>
              <a:t> on </a:t>
            </a:r>
            <a:r>
              <a:rPr lang="it-IT" sz="2200" dirty="0" err="1" smtClean="0"/>
              <a:t>solar</a:t>
            </a:r>
            <a:r>
              <a:rPr lang="it-IT" sz="2200" dirty="0" smtClean="0"/>
              <a:t> </a:t>
            </a:r>
            <a:r>
              <a:rPr lang="it-IT" sz="2200" dirty="0" err="1" smtClean="0"/>
              <a:t>neutrinos</a:t>
            </a:r>
            <a:r>
              <a:rPr lang="it-IT" sz="2200" dirty="0" smtClean="0"/>
              <a:t>, </a:t>
            </a:r>
            <a:r>
              <a:rPr lang="it-IT" sz="2200" dirty="0" err="1" smtClean="0"/>
              <a:t>long-baseline</a:t>
            </a:r>
            <a:r>
              <a:rPr lang="it-IT" sz="2200" dirty="0" smtClean="0"/>
              <a:t> </a:t>
            </a:r>
            <a:r>
              <a:rPr lang="it-IT" sz="2200" dirty="0" err="1" smtClean="0"/>
              <a:t>reactor</a:t>
            </a:r>
            <a:r>
              <a:rPr lang="it-IT" sz="2200" dirty="0" smtClean="0"/>
              <a:t> </a:t>
            </a:r>
            <a:r>
              <a:rPr lang="it-IT" sz="2200" dirty="0" err="1" smtClean="0"/>
              <a:t>neutrinos</a:t>
            </a:r>
            <a:r>
              <a:rPr lang="it-IT" sz="2200" dirty="0" smtClean="0"/>
              <a:t>, </a:t>
            </a:r>
          </a:p>
          <a:p>
            <a:pPr algn="just">
              <a:buNone/>
            </a:pPr>
            <a:r>
              <a:rPr lang="it-IT" sz="2200" dirty="0" err="1" smtClean="0"/>
              <a:t>atmospheric</a:t>
            </a:r>
            <a:r>
              <a:rPr lang="it-IT" sz="2200" dirty="0" smtClean="0"/>
              <a:t> </a:t>
            </a:r>
            <a:r>
              <a:rPr lang="it-IT" sz="2200" dirty="0" err="1" smtClean="0"/>
              <a:t>neutrinos</a:t>
            </a:r>
            <a:r>
              <a:rPr lang="it-IT" sz="2200" dirty="0" smtClean="0"/>
              <a:t> and </a:t>
            </a:r>
            <a:r>
              <a:rPr lang="it-IT" sz="2200" dirty="0" err="1" smtClean="0"/>
              <a:t>from</a:t>
            </a:r>
            <a:r>
              <a:rPr lang="it-IT" sz="2200" dirty="0" smtClean="0"/>
              <a:t> </a:t>
            </a:r>
            <a:r>
              <a:rPr lang="it-IT" sz="2200" dirty="0" err="1" smtClean="0"/>
              <a:t>accelerators</a:t>
            </a:r>
            <a:r>
              <a:rPr lang="it-IT" sz="2200" dirty="0" smtClean="0"/>
              <a:t> </a:t>
            </a:r>
            <a:r>
              <a:rPr lang="it-IT" sz="2200" dirty="0" err="1" smtClean="0"/>
              <a:t>explained</a:t>
            </a:r>
            <a:r>
              <a:rPr lang="it-IT" sz="2200" dirty="0" smtClean="0"/>
              <a:t> in the </a:t>
            </a:r>
            <a:r>
              <a:rPr lang="it-IT" sz="2200" dirty="0" err="1" smtClean="0"/>
              <a:t>framework</a:t>
            </a:r>
            <a:r>
              <a:rPr lang="it-IT" sz="2200" dirty="0" smtClean="0"/>
              <a:t> </a:t>
            </a:r>
            <a:r>
              <a:rPr lang="it-IT" sz="2200" dirty="0" err="1" smtClean="0"/>
              <a:t>of</a:t>
            </a:r>
            <a:endParaRPr lang="it-IT" sz="2200" dirty="0" smtClean="0"/>
          </a:p>
          <a:p>
            <a:pPr algn="just">
              <a:buNone/>
            </a:pPr>
            <a:r>
              <a:rPr lang="it-IT" sz="2200" dirty="0" smtClean="0"/>
              <a:t> </a:t>
            </a:r>
            <a:endParaRPr lang="it-IT" sz="2400" dirty="0" smtClean="0"/>
          </a:p>
          <a:p>
            <a:pPr algn="just">
              <a:buNone/>
            </a:pPr>
            <a:r>
              <a:rPr lang="en-US" sz="2400" b="1" dirty="0" smtClean="0"/>
              <a:t>T</a:t>
            </a:r>
            <a:r>
              <a:rPr lang="it-IT" sz="2400" b="1" dirty="0" err="1" smtClean="0"/>
              <a:t>hree-neutrino</a:t>
            </a:r>
            <a:r>
              <a:rPr lang="it-IT" sz="2400" b="1" dirty="0" smtClean="0"/>
              <a:t> mixing </a:t>
            </a:r>
            <a:r>
              <a:rPr lang="it-IT" sz="2400" b="1" dirty="0" err="1" smtClean="0"/>
              <a:t>oscillations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with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two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squared-mass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differences</a:t>
            </a:r>
            <a:endParaRPr lang="it-IT" sz="2400" b="1" dirty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533400" y="3657600"/>
          <a:ext cx="4678363" cy="2876550"/>
        </p:xfrm>
        <a:graphic>
          <a:graphicData uri="http://schemas.openxmlformats.org/presentationml/2006/ole">
            <p:oleObj spid="_x0000_s48130" name="Equation" r:id="rId3" imgW="3721100" imgH="16764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638800" y="4038600"/>
          <a:ext cx="3044190" cy="863600"/>
        </p:xfrm>
        <a:graphic>
          <a:graphicData uri="http://schemas.openxmlformats.org/presentationml/2006/ole">
            <p:oleObj spid="_x0000_s48131" name="Equation" r:id="rId4" imgW="1790700" imgH="508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The idea </a:t>
            </a:r>
            <a:r>
              <a:rPr lang="it-IT" sz="32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to</a:t>
            </a:r>
            <a:r>
              <a:rPr lang="it-IT" sz="32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it-IT" sz="32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use</a:t>
            </a:r>
            <a:r>
              <a:rPr lang="it-IT" sz="32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a neutrino source in </a:t>
            </a:r>
            <a:r>
              <a:rPr lang="it-IT" sz="32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Borexino</a:t>
            </a:r>
            <a:r>
              <a:rPr lang="it-IT" sz="32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and in </a:t>
            </a:r>
            <a:r>
              <a:rPr lang="it-IT" sz="32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other</a:t>
            </a:r>
            <a:r>
              <a:rPr lang="it-IT" sz="32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underground </a:t>
            </a:r>
            <a:r>
              <a:rPr lang="it-IT" sz="32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experiments</a:t>
            </a:r>
            <a:endParaRPr lang="it-IT" sz="3200" b="1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>
            <a:normAutofit/>
          </a:bodyPr>
          <a:lstStyle/>
          <a:p>
            <a:pPr lvl="1">
              <a:lnSpc>
                <a:spcPct val="80000"/>
              </a:lnSpc>
            </a:pPr>
            <a:r>
              <a:rPr lang="it-IT" sz="2000" smtClean="0"/>
              <a:t>N.G.Basov,V.B.Rozanov, JETP 42 (1985)</a:t>
            </a:r>
          </a:p>
          <a:p>
            <a:pPr lvl="1">
              <a:lnSpc>
                <a:spcPct val="80000"/>
              </a:lnSpc>
            </a:pPr>
            <a:r>
              <a:rPr lang="it-IT" sz="2000" smtClean="0"/>
              <a:t>Borexino proposal, 1991</a:t>
            </a:r>
          </a:p>
          <a:p>
            <a:pPr lvl="1">
              <a:lnSpc>
                <a:spcPct val="80000"/>
              </a:lnSpc>
            </a:pPr>
            <a:r>
              <a:rPr lang="it-IT" sz="2000" smtClean="0"/>
              <a:t>J.N.Bahcall,P.I.Krastev,E.Lisi, </a:t>
            </a:r>
            <a:r>
              <a:rPr lang="en-US" sz="2000" smtClean="0"/>
              <a:t>Phys.Lett.B348:121-123,1995</a:t>
            </a:r>
            <a:endParaRPr lang="it-IT" sz="2000" smtClean="0"/>
          </a:p>
          <a:p>
            <a:pPr lvl="1">
              <a:lnSpc>
                <a:spcPct val="80000"/>
              </a:lnSpc>
            </a:pPr>
            <a:r>
              <a:rPr lang="it-IT" sz="2000" smtClean="0"/>
              <a:t>N.Ferrari,G.Fiorentini,B.Ricci, Phys. Lett B 387, 1996</a:t>
            </a:r>
          </a:p>
          <a:p>
            <a:pPr lvl="1">
              <a:lnSpc>
                <a:spcPct val="80000"/>
              </a:lnSpc>
            </a:pPr>
            <a:r>
              <a:rPr lang="it-IT" sz="2000" smtClean="0"/>
              <a:t>I.R.Barabanov et al., Astrop. Phys. 8 (1997)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olidFill>
                  <a:srgbClr val="0000FF"/>
                </a:solidFill>
              </a:rPr>
              <a:t>Gallex coll. PL B 420 (1998) 114</a:t>
            </a:r>
            <a:endParaRPr lang="it-IT" sz="2000" smtClean="0">
              <a:solidFill>
                <a:srgbClr val="0000FF"/>
              </a:solidFill>
            </a:endParaRPr>
          </a:p>
          <a:p>
            <a:pPr lvl="1">
              <a:lnSpc>
                <a:spcPct val="80000"/>
              </a:lnSpc>
            </a:pPr>
            <a:r>
              <a:rPr lang="it-IT" sz="2000" smtClean="0"/>
              <a:t>A.Ianni,D.Montanino, Astrop. Phys. 10, 1999</a:t>
            </a:r>
          </a:p>
          <a:p>
            <a:pPr lvl="1">
              <a:lnSpc>
                <a:spcPct val="80000"/>
              </a:lnSpc>
            </a:pPr>
            <a:r>
              <a:rPr lang="it-IT" sz="2000" smtClean="0">
                <a:solidFill>
                  <a:srgbClr val="0000FF"/>
                </a:solidFill>
              </a:rPr>
              <a:t>A.Ianni,D.Montanino,G.Scioscia, Eur. Phys. J C8, 1999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SAGE coll. </a:t>
            </a:r>
            <a:r>
              <a:rPr lang="it-IT" sz="2000" smtClean="0"/>
              <a:t>PRC 59 (1999) 2246</a:t>
            </a:r>
          </a:p>
          <a:p>
            <a:pPr lvl="1">
              <a:lnSpc>
                <a:spcPct val="80000"/>
              </a:lnSpc>
            </a:pPr>
            <a:r>
              <a:rPr lang="it-IT" sz="2000" smtClean="0"/>
              <a:t>SAGE coll. PRC 73 (2006) 045805</a:t>
            </a:r>
          </a:p>
          <a:p>
            <a:pPr lvl="1">
              <a:lnSpc>
                <a:spcPct val="80000"/>
              </a:lnSpc>
            </a:pPr>
            <a:r>
              <a:rPr lang="it-IT" sz="2000" smtClean="0">
                <a:solidFill>
                  <a:srgbClr val="0000FF"/>
                </a:solidFill>
              </a:rPr>
              <a:t>C.Grieb,J.Link,R.S.Raghavan, </a:t>
            </a:r>
            <a:r>
              <a:rPr lang="en-US" sz="2000" smtClean="0">
                <a:solidFill>
                  <a:srgbClr val="0000FF"/>
                </a:solidFill>
              </a:rPr>
              <a:t>Phys.Rev.D75:093006,2007</a:t>
            </a:r>
            <a:endParaRPr lang="it-IT" sz="2000" smtClean="0">
              <a:solidFill>
                <a:srgbClr val="0000FF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000" smtClean="0">
                <a:solidFill>
                  <a:srgbClr val="0000FF"/>
                </a:solidFill>
              </a:rPr>
              <a:t>V.N.Gravrin et al., arXiv: nucl-ex:1006.2103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olidFill>
                  <a:srgbClr val="0000FF"/>
                </a:solidFill>
              </a:rPr>
              <a:t>C.Giunti,M.Laveder, Phys.Rev.D82:113009,2010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olidFill>
                  <a:srgbClr val="0000FF"/>
                </a:solidFill>
              </a:rPr>
              <a:t>C.Giunti,M.Laveder, arXiv:1012.4356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endParaRPr lang="it-IT" sz="2000" smtClean="0"/>
          </a:p>
          <a:p>
            <a:pPr lvl="1">
              <a:lnSpc>
                <a:spcPct val="80000"/>
              </a:lnSpc>
            </a:pPr>
            <a:endParaRPr lang="it-IT" sz="2000" smtClean="0"/>
          </a:p>
          <a:p>
            <a:pPr lvl="1">
              <a:lnSpc>
                <a:spcPct val="80000"/>
              </a:lnSpc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249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physics</a:t>
            </a:r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case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with</a:t>
            </a:r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a source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experiment</a:t>
            </a:r>
            <a:endParaRPr lang="it-IT" b="1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r>
              <a:rPr lang="it-IT" dirty="0" smtClean="0"/>
              <a:t>Neutrino </a:t>
            </a:r>
            <a:r>
              <a:rPr lang="it-IT" dirty="0" err="1" smtClean="0"/>
              <a:t>magnetic</a:t>
            </a:r>
            <a:r>
              <a:rPr lang="it-IT" dirty="0" smtClean="0"/>
              <a:t> moment</a:t>
            </a:r>
          </a:p>
          <a:p>
            <a:r>
              <a:rPr lang="it-IT" dirty="0" err="1" smtClean="0"/>
              <a:t>Neutrino-electron</a:t>
            </a:r>
            <a:r>
              <a:rPr lang="it-IT" dirty="0" smtClean="0"/>
              <a:t> non standard </a:t>
            </a:r>
            <a:r>
              <a:rPr lang="it-IT" dirty="0" err="1" smtClean="0"/>
              <a:t>interactions</a:t>
            </a:r>
            <a:endParaRPr lang="it-IT" dirty="0" smtClean="0"/>
          </a:p>
          <a:p>
            <a:r>
              <a:rPr lang="en-US" dirty="0" smtClean="0"/>
              <a:t>Probe </a:t>
            </a:r>
            <a:r>
              <a:rPr lang="en-US" dirty="0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baseline="-25000" dirty="0" smtClean="0">
                <a:ea typeface="Symbol" charset="2"/>
                <a:cs typeface="Symbol" charset="2"/>
              </a:rPr>
              <a:t>e</a:t>
            </a:r>
            <a:r>
              <a:rPr lang="en-US" dirty="0" smtClean="0">
                <a:ea typeface="Symbol" charset="2"/>
                <a:cs typeface="Symbol" charset="2"/>
              </a:rPr>
              <a:t>- </a:t>
            </a:r>
            <a:r>
              <a:rPr lang="en-US" dirty="0" err="1" smtClean="0">
                <a:ea typeface="Symbol" charset="2"/>
                <a:cs typeface="Symbol" charset="2"/>
              </a:rPr>
              <a:t>e</a:t>
            </a:r>
            <a:r>
              <a:rPr lang="en-US" dirty="0" smtClean="0">
                <a:ea typeface="Symbol" charset="2"/>
                <a:cs typeface="Symbol" charset="2"/>
              </a:rPr>
              <a:t> weak couplings at 1 </a:t>
            </a:r>
            <a:r>
              <a:rPr lang="en-US" dirty="0" err="1" smtClean="0">
                <a:ea typeface="Symbol" charset="2"/>
                <a:cs typeface="Symbol" charset="2"/>
              </a:rPr>
              <a:t>MeV</a:t>
            </a:r>
            <a:r>
              <a:rPr lang="en-US" dirty="0" smtClean="0">
                <a:ea typeface="Symbol" charset="2"/>
                <a:cs typeface="Symbol" charset="2"/>
              </a:rPr>
              <a:t> scale</a:t>
            </a:r>
            <a:endParaRPr lang="it-IT" dirty="0" smtClean="0"/>
          </a:p>
          <a:p>
            <a:r>
              <a:rPr lang="it-IT" dirty="0" smtClean="0">
                <a:solidFill>
                  <a:srgbClr val="0000FF"/>
                </a:solidFill>
              </a:rPr>
              <a:t>Probe sterile </a:t>
            </a:r>
            <a:r>
              <a:rPr lang="it-IT" dirty="0" err="1" smtClean="0">
                <a:solidFill>
                  <a:srgbClr val="0000FF"/>
                </a:solidFill>
              </a:rPr>
              <a:t>neutrinos</a:t>
            </a:r>
            <a:r>
              <a:rPr lang="it-IT" dirty="0" smtClean="0">
                <a:solidFill>
                  <a:srgbClr val="0000FF"/>
                </a:solidFill>
              </a:rPr>
              <a:t> at </a:t>
            </a:r>
            <a:r>
              <a:rPr lang="it-IT" dirty="0" err="1" smtClean="0">
                <a:solidFill>
                  <a:srgbClr val="0000FF"/>
                </a:solidFill>
              </a:rPr>
              <a:t>1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err="1" smtClean="0">
                <a:solidFill>
                  <a:srgbClr val="0000FF"/>
                </a:solidFill>
              </a:rPr>
              <a:t>eV</a:t>
            </a:r>
            <a:r>
              <a:rPr lang="it-IT" dirty="0" smtClean="0">
                <a:solidFill>
                  <a:srgbClr val="0000FF"/>
                </a:solidFill>
              </a:rPr>
              <a:t> scale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Probe neutrino vs anti-neutrino </a:t>
            </a:r>
            <a:r>
              <a:rPr lang="it-IT" dirty="0" err="1" smtClean="0">
                <a:solidFill>
                  <a:srgbClr val="0000FF"/>
                </a:solidFill>
              </a:rPr>
              <a:t>oscillations</a:t>
            </a:r>
            <a:r>
              <a:rPr lang="it-IT" dirty="0" smtClean="0">
                <a:solidFill>
                  <a:srgbClr val="0000FF"/>
                </a:solidFill>
              </a:rPr>
              <a:t> on 10m scale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Source location in </a:t>
            </a:r>
            <a:r>
              <a:rPr lang="it-IT" b="1" dirty="0" err="1" smtClean="0">
                <a:solidFill>
                  <a:srgbClr val="FF0000"/>
                </a:solidFill>
              </a:rPr>
              <a:t>Borexino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A: </a:t>
            </a:r>
            <a:r>
              <a:rPr lang="it-IT" dirty="0" err="1" smtClean="0"/>
              <a:t>underneath</a:t>
            </a:r>
            <a:r>
              <a:rPr lang="it-IT" dirty="0" smtClean="0"/>
              <a:t> WT</a:t>
            </a:r>
          </a:p>
          <a:p>
            <a:pPr lvl="1"/>
            <a:r>
              <a:rPr lang="it-IT" dirty="0" smtClean="0"/>
              <a:t>D=825 cm</a:t>
            </a:r>
          </a:p>
          <a:p>
            <a:pPr lvl="1"/>
            <a:r>
              <a:rPr lang="en-US" dirty="0" smtClean="0"/>
              <a:t>N</a:t>
            </a:r>
            <a:r>
              <a:rPr lang="it-IT" dirty="0" smtClean="0"/>
              <a:t>o </a:t>
            </a:r>
            <a:r>
              <a:rPr lang="it-IT" dirty="0" err="1" smtClean="0"/>
              <a:t>change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present</a:t>
            </a:r>
            <a:endParaRPr lang="it-IT" dirty="0" smtClean="0"/>
          </a:p>
          <a:p>
            <a:pPr lvl="1">
              <a:buNone/>
            </a:pPr>
            <a:r>
              <a:rPr lang="it-IT" dirty="0" err="1" smtClean="0"/>
              <a:t>configuration</a:t>
            </a:r>
            <a:endParaRPr lang="it-IT" dirty="0" smtClean="0"/>
          </a:p>
          <a:p>
            <a:r>
              <a:rPr lang="it-IT" dirty="0" err="1" smtClean="0"/>
              <a:t>B</a:t>
            </a:r>
            <a:r>
              <a:rPr lang="it-IT" dirty="0" smtClean="0"/>
              <a:t>: inside WT</a:t>
            </a:r>
          </a:p>
          <a:p>
            <a:pPr lvl="1"/>
            <a:r>
              <a:rPr lang="it-IT" dirty="0" err="1" smtClean="0"/>
              <a:t>D</a:t>
            </a:r>
            <a:r>
              <a:rPr lang="it-IT" dirty="0" smtClean="0"/>
              <a:t> = 700 cm</a:t>
            </a:r>
          </a:p>
          <a:p>
            <a:pPr lvl="1"/>
            <a:r>
              <a:rPr lang="en-US" dirty="0" smtClean="0"/>
              <a:t>N</a:t>
            </a:r>
            <a:r>
              <a:rPr lang="it-IT" dirty="0" err="1" smtClean="0"/>
              <a:t>eed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remove</a:t>
            </a:r>
            <a:r>
              <a:rPr lang="it-IT" dirty="0" smtClean="0"/>
              <a:t> </a:t>
            </a:r>
          </a:p>
          <a:p>
            <a:pPr lvl="1">
              <a:buNone/>
            </a:pPr>
            <a:r>
              <a:rPr lang="en-US" dirty="0" smtClean="0"/>
              <a:t>s</a:t>
            </a:r>
            <a:r>
              <a:rPr lang="it-IT" dirty="0" err="1" smtClean="0"/>
              <a:t>hielding</a:t>
            </a:r>
            <a:r>
              <a:rPr lang="it-IT" dirty="0" smtClean="0"/>
              <a:t> water</a:t>
            </a:r>
          </a:p>
          <a:p>
            <a:r>
              <a:rPr lang="it-IT" dirty="0" err="1" smtClean="0"/>
              <a:t>C</a:t>
            </a:r>
            <a:r>
              <a:rPr lang="it-IT" dirty="0" smtClean="0"/>
              <a:t>: center</a:t>
            </a:r>
          </a:p>
          <a:p>
            <a:pPr lvl="1"/>
            <a:r>
              <a:rPr lang="en-US" dirty="0" smtClean="0"/>
              <a:t>M</a:t>
            </a:r>
            <a:r>
              <a:rPr lang="it-IT" dirty="0" err="1" smtClean="0"/>
              <a:t>ajor</a:t>
            </a:r>
            <a:r>
              <a:rPr lang="it-IT" dirty="0" smtClean="0"/>
              <a:t> </a:t>
            </a:r>
            <a:r>
              <a:rPr lang="it-IT" dirty="0" err="1" smtClean="0"/>
              <a:t>change</a:t>
            </a:r>
            <a:endParaRPr lang="it-IT" dirty="0" smtClean="0"/>
          </a:p>
          <a:p>
            <a:pPr lvl="1"/>
            <a:r>
              <a:rPr lang="en-US" dirty="0" smtClean="0"/>
              <a:t>R</a:t>
            </a:r>
            <a:r>
              <a:rPr lang="it-IT" dirty="0" err="1" smtClean="0"/>
              <a:t>emove</a:t>
            </a:r>
            <a:r>
              <a:rPr lang="it-IT" dirty="0" smtClean="0"/>
              <a:t> </a:t>
            </a:r>
            <a:r>
              <a:rPr lang="it-IT" dirty="0" err="1" smtClean="0"/>
              <a:t>inner</a:t>
            </a:r>
            <a:r>
              <a:rPr lang="it-IT" dirty="0" smtClean="0"/>
              <a:t> </a:t>
            </a:r>
            <a:r>
              <a:rPr lang="it-IT" dirty="0" err="1" smtClean="0"/>
              <a:t>vessels</a:t>
            </a:r>
            <a:endParaRPr lang="it-IT" dirty="0" smtClean="0"/>
          </a:p>
          <a:p>
            <a:pPr lvl="1"/>
            <a:r>
              <a:rPr lang="en-US" dirty="0" smtClean="0"/>
              <a:t>T</a:t>
            </a:r>
            <a:r>
              <a:rPr lang="it-IT" dirty="0" smtClean="0"/>
              <a:t>o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done</a:t>
            </a:r>
            <a:r>
              <a:rPr lang="it-IT" dirty="0" smtClean="0"/>
              <a:t> at the end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solar</a:t>
            </a:r>
            <a:endParaRPr lang="it-IT" dirty="0" smtClean="0"/>
          </a:p>
          <a:p>
            <a:pPr lvl="1">
              <a:buNone/>
            </a:pPr>
            <a:r>
              <a:rPr lang="en-US" dirty="0" smtClean="0"/>
              <a:t>n</a:t>
            </a:r>
            <a:r>
              <a:rPr lang="it-IT" dirty="0" err="1" smtClean="0"/>
              <a:t>eutrino</a:t>
            </a:r>
            <a:r>
              <a:rPr lang="it-IT" dirty="0" smtClean="0"/>
              <a:t> </a:t>
            </a:r>
            <a:r>
              <a:rPr lang="it-IT" dirty="0" err="1" smtClean="0"/>
              <a:t>physics</a:t>
            </a:r>
            <a:endParaRPr lang="it-IT" dirty="0" smtClean="0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2359" y="1143000"/>
            <a:ext cx="4334441" cy="53374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AutoShape 13"/>
          <p:cNvSpPr>
            <a:spLocks/>
          </p:cNvSpPr>
          <p:nvPr/>
        </p:nvSpPr>
        <p:spPr bwMode="auto">
          <a:xfrm>
            <a:off x="7835900" y="7962900"/>
            <a:ext cx="1270000" cy="1270000"/>
          </a:xfrm>
          <a:prstGeom prst="roundRect">
            <a:avLst>
              <a:gd name="adj" fmla="val 15000"/>
            </a:avLst>
          </a:prstGeom>
          <a:solidFill>
            <a:srgbClr val="CFBBFE"/>
          </a:solidFill>
          <a:ln w="127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13"/>
          <p:cNvSpPr>
            <a:spLocks/>
          </p:cNvSpPr>
          <p:nvPr/>
        </p:nvSpPr>
        <p:spPr bwMode="auto">
          <a:xfrm>
            <a:off x="7988300" y="8115300"/>
            <a:ext cx="1270000" cy="1270000"/>
          </a:xfrm>
          <a:prstGeom prst="roundRect">
            <a:avLst>
              <a:gd name="adj" fmla="val 15000"/>
            </a:avLst>
          </a:prstGeom>
          <a:solidFill>
            <a:srgbClr val="CFBBFE"/>
          </a:solidFill>
          <a:ln w="127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13"/>
          <p:cNvSpPr>
            <a:spLocks/>
          </p:cNvSpPr>
          <p:nvPr/>
        </p:nvSpPr>
        <p:spPr bwMode="auto">
          <a:xfrm>
            <a:off x="8140700" y="8267700"/>
            <a:ext cx="1270000" cy="1270000"/>
          </a:xfrm>
          <a:prstGeom prst="roundRect">
            <a:avLst>
              <a:gd name="adj" fmla="val 15000"/>
            </a:avLst>
          </a:prstGeom>
          <a:solidFill>
            <a:srgbClr val="CFBBFE"/>
          </a:solidFill>
          <a:ln w="127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Oval 7"/>
          <p:cNvSpPr/>
          <p:nvPr/>
        </p:nvSpPr>
        <p:spPr>
          <a:xfrm>
            <a:off x="6324600" y="6275158"/>
            <a:ext cx="381000" cy="35424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324600" y="3124200"/>
            <a:ext cx="381000" cy="35424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077200" y="3074758"/>
            <a:ext cx="381000" cy="35424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5600" y="6172200"/>
            <a:ext cx="4177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b="1" dirty="0" smtClean="0"/>
              <a:t>A</a:t>
            </a:r>
            <a:endParaRPr lang="it-IT" sz="3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497610" y="2895600"/>
            <a:ext cx="4003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b="1" dirty="0" smtClean="0"/>
              <a:t>B</a:t>
            </a:r>
            <a:endParaRPr lang="it-IT" sz="3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629400" y="2951202"/>
            <a:ext cx="3882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b="1" dirty="0" smtClean="0"/>
              <a:t>C</a:t>
            </a:r>
            <a:endParaRPr lang="it-IT" sz="30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Source position 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" y="1457325"/>
            <a:ext cx="7480300" cy="532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445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Source position 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56387"/>
            <a:ext cx="7500923" cy="56254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7921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Source </a:t>
            </a:r>
            <a:r>
              <a:rPr lang="it-IT" b="1" dirty="0" err="1" smtClean="0">
                <a:solidFill>
                  <a:srgbClr val="FF0000"/>
                </a:solidFill>
              </a:rPr>
              <a:t>number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of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events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78363"/>
          </a:xfrm>
        </p:spPr>
        <p:txBody>
          <a:bodyPr/>
          <a:lstStyle/>
          <a:p>
            <a:r>
              <a:rPr lang="it-IT" dirty="0" smtClean="0"/>
              <a:t>Source @ center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r>
              <a:rPr lang="it-IT" dirty="0" err="1" smtClean="0"/>
              <a:t>External</a:t>
            </a:r>
            <a:r>
              <a:rPr lang="it-IT" dirty="0" smtClean="0"/>
              <a:t> source</a:t>
            </a:r>
          </a:p>
          <a:p>
            <a:pPr>
              <a:buNone/>
            </a:pPr>
            <a:endParaRPr lang="it-IT" dirty="0" smtClean="0"/>
          </a:p>
          <a:p>
            <a:pPr lvl="1"/>
            <a:endParaRPr lang="it-IT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50913" y="1676400"/>
          <a:ext cx="7888287" cy="1981199"/>
        </p:xfrm>
        <a:graphic>
          <a:graphicData uri="http://schemas.openxmlformats.org/presentationml/2006/ole">
            <p:oleObj spid="_x0000_s22530" name="Equation" r:id="rId3" imgW="3238500" imgH="838200" progId="Equation.3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28600" y="4572000"/>
          <a:ext cx="8816975" cy="2103438"/>
        </p:xfrm>
        <a:graphic>
          <a:graphicData uri="http://schemas.openxmlformats.org/presentationml/2006/ole">
            <p:oleObj spid="_x0000_s22531" name="Equation" r:id="rId4" imgW="3619500" imgH="863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Solid</a:t>
            </a:r>
            <a:r>
              <a:rPr lang="it-IT" b="1" dirty="0" smtClean="0">
                <a:solidFill>
                  <a:srgbClr val="FF0000"/>
                </a:solidFill>
              </a:rPr>
              <a:t> angle </a:t>
            </a:r>
            <a:r>
              <a:rPr lang="it-IT" b="1" dirty="0" err="1" smtClean="0">
                <a:solidFill>
                  <a:srgbClr val="FF0000"/>
                </a:solidFill>
              </a:rPr>
              <a:t>calculation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6200000" flipV="1">
            <a:off x="5791200" y="3048000"/>
            <a:ext cx="60960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751285" y="2847219"/>
            <a:ext cx="228600" cy="228601"/>
          </a:xfrm>
          <a:prstGeom prst="ellipse">
            <a:avLst/>
          </a:prstGeom>
          <a:solidFill>
            <a:schemeClr val="accent6">
              <a:lumMod val="75000"/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extBox 14"/>
          <p:cNvSpPr txBox="1"/>
          <p:nvPr/>
        </p:nvSpPr>
        <p:spPr>
          <a:xfrm>
            <a:off x="6096000" y="29834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Symbol" charset="2"/>
                <a:cs typeface="Symbol" charset="2"/>
              </a:rPr>
              <a:t>d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410200" y="1447800"/>
            <a:ext cx="2743200" cy="2590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>
              <a:latin typeface="Symbol" charset="2"/>
              <a:cs typeface="Symbol" charset="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16200000" flipV="1">
            <a:off x="6248400" y="2209800"/>
            <a:ext cx="60960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3581400" y="2743200"/>
            <a:ext cx="3200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581400" y="2133599"/>
            <a:ext cx="2743200" cy="6096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505200" y="2642810"/>
            <a:ext cx="228600" cy="1524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solidFill>
              <a:srgbClr val="FF0000">
                <a:alpha val="39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 21"/>
          <p:cNvSpPr/>
          <p:nvPr/>
        </p:nvSpPr>
        <p:spPr>
          <a:xfrm>
            <a:off x="6208485" y="2009019"/>
            <a:ext cx="228600" cy="228601"/>
          </a:xfrm>
          <a:prstGeom prst="ellipse">
            <a:avLst/>
          </a:prstGeom>
          <a:solidFill>
            <a:schemeClr val="accent6">
              <a:lumMod val="75000"/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TextBox 22"/>
          <p:cNvSpPr txBox="1"/>
          <p:nvPr/>
        </p:nvSpPr>
        <p:spPr>
          <a:xfrm>
            <a:off x="4687858" y="2057400"/>
            <a:ext cx="265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</a:t>
            </a:r>
            <a:endParaRPr lang="it-IT" dirty="0"/>
          </a:p>
        </p:txBody>
      </p:sp>
      <p:sp>
        <p:nvSpPr>
          <p:cNvPr id="25" name="TextBox 24"/>
          <p:cNvSpPr txBox="1"/>
          <p:nvPr/>
        </p:nvSpPr>
        <p:spPr>
          <a:xfrm>
            <a:off x="6553200" y="21452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Symbol" charset="2"/>
                <a:cs typeface="Symbol" charset="2"/>
              </a:rPr>
              <a:t>d</a:t>
            </a:r>
            <a:endParaRPr lang="it-IT" dirty="0">
              <a:latin typeface="Symbol" charset="2"/>
              <a:cs typeface="Symbol" charset="2"/>
            </a:endParaRPr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86200"/>
            <a:ext cx="4191000" cy="2667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091791" y="1752600"/>
            <a:ext cx="248960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R</a:t>
            </a:r>
            <a:r>
              <a:rPr lang="it-IT" sz="2500" dirty="0" err="1" smtClean="0"/>
              <a:t>ate</a:t>
            </a:r>
            <a:r>
              <a:rPr lang="it-IT" sz="2500" dirty="0" smtClean="0"/>
              <a:t> </a:t>
            </a:r>
            <a:r>
              <a:rPr lang="it-IT" sz="2500" dirty="0" err="1" smtClean="0"/>
              <a:t>only</a:t>
            </a:r>
            <a:r>
              <a:rPr lang="it-IT" sz="2500" dirty="0" smtClean="0"/>
              <a:t> </a:t>
            </a:r>
            <a:r>
              <a:rPr lang="it-IT" sz="2500" dirty="0" err="1" smtClean="0"/>
              <a:t>analysis</a:t>
            </a:r>
            <a:endParaRPr lang="it-IT" sz="2500" dirty="0"/>
          </a:p>
        </p:txBody>
      </p:sp>
      <p:sp>
        <p:nvSpPr>
          <p:cNvPr id="28" name="TextBox 27"/>
          <p:cNvSpPr txBox="1"/>
          <p:nvPr/>
        </p:nvSpPr>
        <p:spPr>
          <a:xfrm>
            <a:off x="4876800" y="5314146"/>
            <a:ext cx="40030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Determine oscillation pattern</a:t>
            </a:r>
          </a:p>
          <a:p>
            <a:r>
              <a:rPr lang="en-US" sz="2500" dirty="0" err="1" smtClean="0"/>
              <a:t>vs</a:t>
            </a:r>
            <a:r>
              <a:rPr lang="en-US" sz="2500" dirty="0" smtClean="0"/>
              <a:t> source-vertex distance</a:t>
            </a:r>
            <a:endParaRPr lang="it-IT" sz="25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/>
          </a:bodyPr>
          <a:lstStyle/>
          <a:p>
            <a:r>
              <a:rPr lang="it-IT" sz="6200" b="1" dirty="0" err="1" smtClean="0">
                <a:solidFill>
                  <a:srgbClr val="FF0000"/>
                </a:solidFill>
              </a:rPr>
              <a:t>Sources</a:t>
            </a:r>
            <a:endParaRPr lang="it-IT" sz="6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4572000" cy="914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51Cr</a:t>
            </a:r>
          </a:p>
        </p:txBody>
      </p:sp>
      <p:pic>
        <p:nvPicPr>
          <p:cNvPr id="1741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525" y="1143000"/>
            <a:ext cx="38258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990600"/>
            <a:ext cx="21463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457200" y="4800600"/>
            <a:ext cx="34559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200">
                <a:latin typeface="Calibri" charset="0"/>
              </a:rPr>
              <a:t>~36 kg of 38% enriched 50Cr</a:t>
            </a:r>
          </a:p>
          <a:p>
            <a:r>
              <a:rPr lang="it-IT" sz="2200">
                <a:latin typeface="Calibri" charset="0"/>
              </a:rPr>
              <a:t>190 W/M</a:t>
            </a:r>
            <a:r>
              <a:rPr lang="en-US" sz="2200">
                <a:latin typeface="Calibri" charset="0"/>
              </a:rPr>
              <a:t>C</a:t>
            </a:r>
            <a:r>
              <a:rPr lang="it-IT" sz="2200">
                <a:latin typeface="Calibri" charset="0"/>
              </a:rPr>
              <a:t>i from 320 keV</a:t>
            </a:r>
          </a:p>
          <a:p>
            <a:r>
              <a:rPr lang="it-IT" sz="2400">
                <a:latin typeface="Calibri" charset="0"/>
              </a:rPr>
              <a:t>7</a:t>
            </a:r>
            <a:r>
              <a:rPr lang="it-IT" sz="2400">
                <a:latin typeface="Symbol" charset="2"/>
                <a:ea typeface="Symbol" charset="2"/>
                <a:cs typeface="Symbol" charset="2"/>
              </a:rPr>
              <a:t>m</a:t>
            </a:r>
            <a:r>
              <a:rPr lang="it-IT" sz="2400">
                <a:latin typeface="Calibri" charset="0"/>
              </a:rPr>
              <a:t>Sv/h (must be &lt; 200)</a:t>
            </a:r>
          </a:p>
          <a:p>
            <a:endParaRPr lang="it-IT" sz="2200">
              <a:latin typeface="Calibri" charset="0"/>
            </a:endParaRP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76200" y="6073775"/>
            <a:ext cx="3373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000">
                <a:latin typeface="Calibri" charset="0"/>
              </a:rPr>
              <a:t>SAGE coll., PRC 59 (1999) 2246</a:t>
            </a:r>
          </a:p>
          <a:p>
            <a:r>
              <a:rPr lang="it-IT" sz="2000">
                <a:latin typeface="Calibri" charset="0"/>
              </a:rPr>
              <a:t>Gallex coll., PL B  420 (1998)</a:t>
            </a:r>
          </a:p>
        </p:txBody>
      </p:sp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3733800" y="5629275"/>
            <a:ext cx="5264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>
                <a:latin typeface="Calibri" charset="0"/>
              </a:rPr>
              <a:t>Done two times for Gallex at 35 MW reactor</a:t>
            </a:r>
          </a:p>
          <a:p>
            <a:r>
              <a:rPr lang="en-US">
                <a:latin typeface="Calibri" charset="0"/>
              </a:rPr>
              <a:t>w</a:t>
            </a:r>
            <a:r>
              <a:rPr lang="it-IT">
                <a:latin typeface="Calibri" charset="0"/>
              </a:rPr>
              <a:t>ith effective thermal neutrons flux of ~5.4E13 cm</a:t>
            </a:r>
            <a:r>
              <a:rPr lang="it-IT" baseline="30000">
                <a:latin typeface="Calibri" charset="0"/>
              </a:rPr>
              <a:t>-2</a:t>
            </a:r>
            <a:r>
              <a:rPr lang="it-IT">
                <a:latin typeface="Calibri" charset="0"/>
              </a:rPr>
              <a:t>s</a:t>
            </a:r>
            <a:r>
              <a:rPr lang="it-IT" baseline="30000">
                <a:latin typeface="Calibri" charset="0"/>
              </a:rPr>
              <a:t>-1</a:t>
            </a:r>
            <a:endParaRPr lang="it-IT">
              <a:latin typeface="Calibri" charset="0"/>
            </a:endParaRPr>
          </a:p>
          <a:p>
            <a:r>
              <a:rPr lang="it-IT" b="1">
                <a:latin typeface="Calibri" charset="0"/>
              </a:rPr>
              <a:t>~1.8 MCi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Cr51 </a:t>
            </a:r>
            <a:r>
              <a:rPr lang="it-IT" b="1" dirty="0" err="1" smtClean="0">
                <a:solidFill>
                  <a:srgbClr val="FF0000"/>
                </a:solidFill>
              </a:rPr>
              <a:t>Gallex</a:t>
            </a:r>
            <a:r>
              <a:rPr lang="it-IT" b="1" dirty="0" smtClean="0">
                <a:solidFill>
                  <a:srgbClr val="FF0000"/>
                </a:solidFill>
              </a:rPr>
              <a:t> source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Blanc_Source_9310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05" r="-104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839200" cy="1219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it-IT" dirty="0" smtClean="0">
                <a:solidFill>
                  <a:srgbClr val="FF0000"/>
                </a:solidFill>
              </a:rPr>
              <a:t>The case </a:t>
            </a:r>
            <a:r>
              <a:rPr lang="it-IT" dirty="0" err="1" smtClean="0">
                <a:solidFill>
                  <a:srgbClr val="FF0000"/>
                </a:solidFill>
              </a:rPr>
              <a:t>ot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two-neutrino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oscillations</a:t>
            </a:r>
            <a:endParaRPr lang="it-IT" dirty="0">
              <a:solidFill>
                <a:srgbClr val="FF0000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1775" y="2019686"/>
          <a:ext cx="8607425" cy="4000114"/>
        </p:xfrm>
        <a:graphic>
          <a:graphicData uri="http://schemas.openxmlformats.org/presentationml/2006/ole">
            <p:oleObj spid="_x0000_s56322" name="Equation" r:id="rId3" imgW="4508500" imgH="2095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 descr="Grenoble_Source_9406_1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406" r="-134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The case </a:t>
            </a:r>
            <a:r>
              <a:rPr lang="it-IT" sz="40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of</a:t>
            </a:r>
            <a:r>
              <a:rPr lang="it-IT" sz="40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it-IT" sz="4000" b="1" baseline="30000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51</a:t>
            </a:r>
            <a:r>
              <a:rPr lang="it-IT" sz="4000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Cr source in </a:t>
            </a:r>
            <a:r>
              <a:rPr lang="it-IT" sz="4000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Borexino</a:t>
            </a:r>
            <a:endParaRPr lang="it-IT" sz="4000" b="1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5603" name="Content Placeholder 3" descr="spcCr51all-noosc.pdf"/>
          <p:cNvPicPr>
            <a:picLocks noGrp="1" noChangeAspect="1"/>
          </p:cNvPicPr>
          <p:nvPr>
            <p:ph idx="1"/>
          </p:nvPr>
        </p:nvPicPr>
        <p:blipFill>
          <a:blip r:embed="rId2"/>
          <a:srcRect l="-8842" r="-884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388" y="274638"/>
            <a:ext cx="5586412" cy="944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37Ar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971800" y="2133600"/>
            <a:ext cx="1524000" cy="1588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19200" y="3427413"/>
            <a:ext cx="1524000" cy="1587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211387" y="2667001"/>
            <a:ext cx="1292225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3027363" y="2514600"/>
            <a:ext cx="16970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>
                <a:latin typeface="Calibri" charset="0"/>
              </a:rPr>
              <a:t>813 keV (9.8%)</a:t>
            </a:r>
          </a:p>
          <a:p>
            <a:r>
              <a:rPr lang="it-IT">
                <a:latin typeface="Calibri" charset="0"/>
              </a:rPr>
              <a:t>811 keV (90.2%)</a:t>
            </a:r>
          </a:p>
        </p:txBody>
      </p:sp>
      <p:sp>
        <p:nvSpPr>
          <p:cNvPr id="19463" name="TextBox 9"/>
          <p:cNvSpPr txBox="1">
            <a:spLocks noChangeArrowheads="1"/>
          </p:cNvSpPr>
          <p:nvPr/>
        </p:nvSpPr>
        <p:spPr bwMode="auto">
          <a:xfrm>
            <a:off x="838200" y="2951163"/>
            <a:ext cx="73818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>
                <a:latin typeface="Calibri" charset="0"/>
              </a:rPr>
              <a:t>37</a:t>
            </a:r>
            <a:r>
              <a:rPr lang="it-IT" sz="3000">
                <a:latin typeface="Calibri" charset="0"/>
              </a:rPr>
              <a:t>Cl</a:t>
            </a:r>
            <a:endParaRPr lang="it-IT" sz="3000" baseline="30000">
              <a:latin typeface="Calibri" charset="0"/>
            </a:endParaRPr>
          </a:p>
        </p:txBody>
      </p:sp>
      <p:sp>
        <p:nvSpPr>
          <p:cNvPr id="19464" name="TextBox 10"/>
          <p:cNvSpPr txBox="1">
            <a:spLocks noChangeArrowheads="1"/>
          </p:cNvSpPr>
          <p:nvPr/>
        </p:nvSpPr>
        <p:spPr bwMode="auto">
          <a:xfrm>
            <a:off x="3757613" y="1579563"/>
            <a:ext cx="30591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>
                <a:latin typeface="Calibri" charset="0"/>
              </a:rPr>
              <a:t>37</a:t>
            </a:r>
            <a:r>
              <a:rPr lang="it-IT" sz="3000">
                <a:latin typeface="Calibri" charset="0"/>
              </a:rPr>
              <a:t>Ar(</a:t>
            </a:r>
            <a:r>
              <a:rPr lang="it-IT" sz="3000">
                <a:latin typeface="Symbol" charset="2"/>
                <a:ea typeface="Symbol" charset="2"/>
                <a:cs typeface="Symbol" charset="2"/>
              </a:rPr>
              <a:t>t</a:t>
            </a:r>
            <a:r>
              <a:rPr lang="it-IT" sz="3000">
                <a:latin typeface="Calibri" charset="0"/>
                <a:ea typeface="Symbol" charset="2"/>
                <a:cs typeface="Symbol" charset="2"/>
              </a:rPr>
              <a:t>=50.55 days)</a:t>
            </a:r>
            <a:endParaRPr lang="it-IT" sz="3000" baseline="30000">
              <a:latin typeface="Calibri" charset="0"/>
            </a:endParaRPr>
          </a:p>
        </p:txBody>
      </p:sp>
      <p:sp>
        <p:nvSpPr>
          <p:cNvPr id="19465" name="TextBox 11"/>
          <p:cNvSpPr txBox="1">
            <a:spLocks noChangeArrowheads="1"/>
          </p:cNvSpPr>
          <p:nvPr/>
        </p:nvSpPr>
        <p:spPr bwMode="auto">
          <a:xfrm>
            <a:off x="457200" y="6096000"/>
            <a:ext cx="39782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200">
                <a:latin typeface="Calibri" charset="0"/>
              </a:rPr>
              <a:t>SAGE coll., PRC 73 (2006) 045805</a:t>
            </a:r>
          </a:p>
        </p:txBody>
      </p:sp>
      <p:sp>
        <p:nvSpPr>
          <p:cNvPr id="19466" name="TextBox 12"/>
          <p:cNvSpPr txBox="1">
            <a:spLocks noChangeArrowheads="1"/>
          </p:cNvSpPr>
          <p:nvPr/>
        </p:nvSpPr>
        <p:spPr bwMode="auto">
          <a:xfrm>
            <a:off x="685800" y="4549775"/>
            <a:ext cx="3432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000">
                <a:latin typeface="Calibri" charset="0"/>
              </a:rPr>
              <a:t>~16 W/M</a:t>
            </a:r>
            <a:r>
              <a:rPr lang="en-US" sz="2000">
                <a:latin typeface="Calibri" charset="0"/>
              </a:rPr>
              <a:t>C</a:t>
            </a:r>
            <a:r>
              <a:rPr lang="it-IT" sz="2000">
                <a:latin typeface="Calibri" charset="0"/>
              </a:rPr>
              <a:t>i from 2.6 keV X-rays</a:t>
            </a:r>
          </a:p>
        </p:txBody>
      </p:sp>
      <p:sp>
        <p:nvSpPr>
          <p:cNvPr id="19467" name="TextBox 13"/>
          <p:cNvSpPr txBox="1">
            <a:spLocks noChangeArrowheads="1"/>
          </p:cNvSpPr>
          <p:nvPr/>
        </p:nvSpPr>
        <p:spPr bwMode="auto">
          <a:xfrm>
            <a:off x="5334000" y="3427413"/>
            <a:ext cx="3217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000">
                <a:latin typeface="Calibri" charset="0"/>
              </a:rPr>
              <a:t>From irradiation of CaO</a:t>
            </a:r>
            <a:r>
              <a:rPr lang="it-IT" sz="2000" baseline="-25000">
                <a:latin typeface="Calibri" charset="0"/>
              </a:rPr>
              <a:t> </a:t>
            </a:r>
            <a:r>
              <a:rPr lang="it-IT" sz="2000">
                <a:latin typeface="Calibri" charset="0"/>
              </a:rPr>
              <a:t>using</a:t>
            </a:r>
          </a:p>
          <a:p>
            <a:r>
              <a:rPr lang="en-US" sz="2000">
                <a:latin typeface="Calibri" charset="0"/>
              </a:rPr>
              <a:t>f</a:t>
            </a:r>
            <a:r>
              <a:rPr lang="it-IT" sz="2000">
                <a:latin typeface="Calibri" charset="0"/>
              </a:rPr>
              <a:t>ast neutrons </a:t>
            </a:r>
            <a:r>
              <a:rPr lang="it-IT" sz="2000" baseline="30000">
                <a:latin typeface="Calibri" charset="0"/>
              </a:rPr>
              <a:t>40</a:t>
            </a:r>
            <a:r>
              <a:rPr lang="it-IT" sz="2000">
                <a:latin typeface="Calibri" charset="0"/>
              </a:rPr>
              <a:t>Ca(n,</a:t>
            </a:r>
            <a:r>
              <a:rPr lang="it-IT" sz="2000">
                <a:latin typeface="Symbol" charset="2"/>
                <a:ea typeface="Symbol" charset="2"/>
                <a:cs typeface="Symbol" charset="2"/>
              </a:rPr>
              <a:t>a</a:t>
            </a:r>
            <a:r>
              <a:rPr lang="it-IT" sz="2000">
                <a:latin typeface="Calibri" charset="0"/>
                <a:ea typeface="Symbol" charset="2"/>
                <a:cs typeface="Symbol" charset="2"/>
              </a:rPr>
              <a:t>)</a:t>
            </a:r>
            <a:r>
              <a:rPr lang="it-IT" sz="2000" baseline="30000">
                <a:latin typeface="Calibri" charset="0"/>
                <a:ea typeface="Symbol" charset="2"/>
                <a:cs typeface="Symbol" charset="2"/>
              </a:rPr>
              <a:t>37</a:t>
            </a:r>
            <a:r>
              <a:rPr lang="it-IT" sz="2000">
                <a:latin typeface="Calibri" charset="0"/>
                <a:ea typeface="Symbol" charset="2"/>
                <a:cs typeface="Symbol" charset="2"/>
              </a:rPr>
              <a:t>Ar</a:t>
            </a:r>
          </a:p>
          <a:p>
            <a:endParaRPr lang="it-IT" sz="2000">
              <a:latin typeface="Calibri" charset="0"/>
            </a:endParaRPr>
          </a:p>
          <a:p>
            <a:r>
              <a:rPr lang="it-IT" sz="2000">
                <a:latin typeface="Calibri" charset="0"/>
              </a:rPr>
              <a:t>Used in SAGE with </a:t>
            </a:r>
            <a:r>
              <a:rPr lang="it-IT" sz="2000" b="1">
                <a:latin typeface="Calibri" charset="0"/>
              </a:rPr>
              <a:t>~0.4 MCi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6172200" cy="6397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90Sr-90Y</a:t>
            </a:r>
          </a:p>
        </p:txBody>
      </p:sp>
      <p:pic>
        <p:nvPicPr>
          <p:cNvPr id="20483" name="Content Placeholder 3" descr="Sr90.pdf"/>
          <p:cNvPicPr>
            <a:picLocks noGrp="1" noChangeAspect="1"/>
          </p:cNvPicPr>
          <p:nvPr>
            <p:ph idx="1"/>
          </p:nvPr>
        </p:nvPicPr>
        <p:blipFill>
          <a:blip r:embed="rId2"/>
          <a:srcRect l="-10609" r="-10609"/>
          <a:stretch>
            <a:fillRect/>
          </a:stretch>
        </p:blipFill>
        <p:spPr>
          <a:xfrm>
            <a:off x="914400" y="1371600"/>
            <a:ext cx="7239000" cy="3981450"/>
          </a:xfrm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65675" y="1676400"/>
            <a:ext cx="23971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600">
                <a:latin typeface="Symbol" charset="2"/>
                <a:ea typeface="Symbol" charset="2"/>
                <a:cs typeface="Symbol" charset="2"/>
              </a:rPr>
              <a:t>t</a:t>
            </a:r>
            <a:r>
              <a:rPr lang="en-US" sz="2600" baseline="-25000">
                <a:latin typeface="Calibri" charset="0"/>
                <a:ea typeface="Symbol" charset="2"/>
                <a:cs typeface="Symbol" charset="2"/>
              </a:rPr>
              <a:t>Sr</a:t>
            </a:r>
            <a:r>
              <a:rPr lang="en-US" sz="260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it-IT" sz="2600">
                <a:latin typeface="Calibri" charset="0"/>
                <a:ea typeface="Symbol" charset="2"/>
                <a:cs typeface="Symbol" charset="2"/>
              </a:rPr>
              <a:t>= 28.79 years</a:t>
            </a:r>
          </a:p>
          <a:p>
            <a:r>
              <a:rPr lang="en-US" sz="2600">
                <a:latin typeface="Symbol" charset="2"/>
                <a:ea typeface="Symbol" charset="2"/>
                <a:cs typeface="Symbol" charset="2"/>
              </a:rPr>
              <a:t>t</a:t>
            </a:r>
            <a:r>
              <a:rPr lang="en-US" sz="2600" baseline="-25000">
                <a:latin typeface="Calibri" charset="0"/>
                <a:ea typeface="Symbol" charset="2"/>
                <a:cs typeface="Symbol" charset="2"/>
              </a:rPr>
              <a:t>Y</a:t>
            </a:r>
            <a:r>
              <a:rPr lang="en-US" sz="260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it-IT" sz="2600">
                <a:latin typeface="Calibri" charset="0"/>
                <a:ea typeface="Symbol" charset="2"/>
                <a:cs typeface="Symbol" charset="2"/>
              </a:rPr>
              <a:t>= 3.8 days</a:t>
            </a:r>
            <a:endParaRPr lang="it-IT" sz="2600">
              <a:latin typeface="Calibri" charset="0"/>
            </a:endParaRP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2514600" y="2667000"/>
            <a:ext cx="755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>
                <a:latin typeface="Calibri" charset="0"/>
              </a:rPr>
              <a:t>90</a:t>
            </a:r>
            <a:r>
              <a:rPr lang="it-IT" sz="3000">
                <a:latin typeface="Calibri" charset="0"/>
              </a:rPr>
              <a:t>Sr</a:t>
            </a:r>
            <a:endParaRPr lang="it-IT" sz="3000" baseline="30000">
              <a:latin typeface="Calibri" charset="0"/>
            </a:endParaRPr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4578350" y="4322763"/>
            <a:ext cx="6318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>
                <a:latin typeface="Calibri" charset="0"/>
              </a:rPr>
              <a:t>90</a:t>
            </a:r>
            <a:r>
              <a:rPr lang="it-IT" sz="3000">
                <a:latin typeface="Calibri" charset="0"/>
              </a:rPr>
              <a:t>Y</a:t>
            </a:r>
            <a:endParaRPr lang="it-IT" sz="3000" baseline="30000">
              <a:latin typeface="Calibri" charset="0"/>
            </a:endParaRPr>
          </a:p>
        </p:txBody>
      </p:sp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6858000" y="289560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charset="0"/>
              </a:rPr>
              <a:t>I</a:t>
            </a:r>
            <a:r>
              <a:rPr lang="it-IT">
                <a:latin typeface="Calibri" charset="0"/>
              </a:rPr>
              <a:t>nverse beta decay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258720" y="3494882"/>
            <a:ext cx="1122361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4000500" y="5334000"/>
            <a:ext cx="5172075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500">
                <a:latin typeface="Calibri" charset="0"/>
              </a:rPr>
              <a:t>Product of nuclear fission</a:t>
            </a:r>
          </a:p>
          <a:p>
            <a:r>
              <a:rPr lang="it-IT" sz="2500">
                <a:latin typeface="Calibri" charset="0"/>
              </a:rPr>
              <a:t>Used in thermoelectric generators</a:t>
            </a:r>
          </a:p>
          <a:p>
            <a:r>
              <a:rPr lang="it-IT" sz="2500">
                <a:latin typeface="Calibri" charset="0"/>
              </a:rPr>
              <a:t>Known technology for 0.2 M</a:t>
            </a:r>
            <a:r>
              <a:rPr lang="en-US" sz="2500">
                <a:latin typeface="Calibri" charset="0"/>
              </a:rPr>
              <a:t>Ci sources</a:t>
            </a:r>
            <a:endParaRPr lang="it-IT" sz="2500">
              <a:latin typeface="Calibri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5257800"/>
            <a:ext cx="3617913" cy="1292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7.25 kg/M</a:t>
            </a:r>
            <a:r>
              <a:rPr lang="en-US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</a:t>
            </a:r>
            <a:r>
              <a:rPr lang="it-IT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</a:t>
            </a:r>
          </a:p>
          <a:p>
            <a:r>
              <a:rPr lang="it-IT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~6700 W/M</a:t>
            </a:r>
            <a:r>
              <a:rPr lang="en-US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</a:t>
            </a:r>
            <a:r>
              <a:rPr lang="it-IT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</a:t>
            </a:r>
          </a:p>
          <a:p>
            <a:r>
              <a:rPr lang="en-US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</a:t>
            </a:r>
            <a:r>
              <a:rPr lang="it-IT" sz="26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ncluding Bremsstrahlung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200400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&lt;E&gt;=2±0.</a:t>
            </a:r>
            <a:r>
              <a:rPr lang="it-IT" dirty="0" err="1" smtClean="0"/>
              <a:t>2</a:t>
            </a:r>
            <a:r>
              <a:rPr lang="it-IT" dirty="0" smtClean="0"/>
              <a:t> </a:t>
            </a:r>
            <a:r>
              <a:rPr lang="it-IT" dirty="0" err="1" smtClean="0"/>
              <a:t>MeV</a:t>
            </a:r>
            <a:endParaRPr lang="it-IT" dirty="0" smtClean="0"/>
          </a:p>
          <a:p>
            <a:r>
              <a:rPr lang="it-IT" dirty="0" smtClean="0"/>
              <a:t>&lt;</a:t>
            </a:r>
            <a:r>
              <a:rPr lang="it-IT" dirty="0" err="1" smtClean="0">
                <a:latin typeface="Symbol" charset="2"/>
                <a:cs typeface="Symbol" charset="2"/>
              </a:rPr>
              <a:t>s</a:t>
            </a:r>
            <a:r>
              <a:rPr lang="it-IT" dirty="0" smtClean="0">
                <a:cs typeface="Symbol" charset="2"/>
              </a:rPr>
              <a:t>&gt;=7.2×10</a:t>
            </a:r>
            <a:r>
              <a:rPr lang="it-IT" baseline="30000" dirty="0" smtClean="0">
                <a:cs typeface="Symbol" charset="2"/>
              </a:rPr>
              <a:t>-45</a:t>
            </a:r>
            <a:r>
              <a:rPr lang="it-IT" dirty="0" smtClean="0">
                <a:cs typeface="Symbol" charset="2"/>
              </a:rPr>
              <a:t>cm</a:t>
            </a:r>
            <a:r>
              <a:rPr lang="it-IT" baseline="30000" dirty="0" smtClean="0">
                <a:cs typeface="Symbol" charset="2"/>
              </a:rPr>
              <a:t>2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Ru106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65262" y="1219200"/>
            <a:ext cx="5926138" cy="3934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6172200" cy="68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106Ru-106Rh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460875" y="1697038"/>
            <a:ext cx="208262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600" dirty="0" err="1" smtClean="0">
                <a:latin typeface="Symbol" charset="2"/>
                <a:ea typeface="Symbol" charset="2"/>
                <a:cs typeface="Symbol" charset="2"/>
              </a:rPr>
              <a:t>t</a:t>
            </a:r>
            <a:r>
              <a:rPr lang="en-US" sz="2600" baseline="-25000" dirty="0" err="1" smtClean="0">
                <a:latin typeface="Calibri" charset="0"/>
                <a:ea typeface="Symbol" charset="2"/>
                <a:cs typeface="Symbol" charset="2"/>
              </a:rPr>
              <a:t>Ru</a:t>
            </a:r>
            <a:r>
              <a:rPr lang="en-US" sz="2600" dirty="0" smtClean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it-IT" sz="2600" dirty="0">
                <a:latin typeface="Calibri" charset="0"/>
                <a:ea typeface="Symbol" charset="2"/>
                <a:cs typeface="Symbol" charset="2"/>
              </a:rPr>
              <a:t>=</a:t>
            </a:r>
            <a:r>
              <a:rPr lang="it-IT" sz="2600" dirty="0" smtClean="0">
                <a:latin typeface="Calibri" charset="0"/>
                <a:ea typeface="Symbol" charset="2"/>
                <a:cs typeface="Symbol" charset="2"/>
              </a:rPr>
              <a:t> 539 </a:t>
            </a:r>
            <a:r>
              <a:rPr lang="it-IT" sz="2600" dirty="0" err="1" smtClean="0">
                <a:latin typeface="Calibri" charset="0"/>
                <a:ea typeface="Symbol" charset="2"/>
                <a:cs typeface="Symbol" charset="2"/>
              </a:rPr>
              <a:t>days</a:t>
            </a:r>
            <a:endParaRPr lang="it-IT" sz="2600" dirty="0" smtClean="0">
              <a:latin typeface="Calibri" charset="0"/>
              <a:ea typeface="Symbol" charset="2"/>
              <a:cs typeface="Symbol" charset="2"/>
            </a:endParaRPr>
          </a:p>
          <a:p>
            <a:r>
              <a:rPr lang="en-US" sz="2600" dirty="0" err="1" smtClean="0">
                <a:latin typeface="Symbol" charset="2"/>
                <a:ea typeface="Symbol" charset="2"/>
                <a:cs typeface="Symbol" charset="2"/>
              </a:rPr>
              <a:t>t</a:t>
            </a:r>
            <a:r>
              <a:rPr lang="en-US" sz="2600" baseline="-25000" dirty="0" err="1" smtClean="0">
                <a:latin typeface="Calibri" charset="0"/>
                <a:ea typeface="Symbol" charset="2"/>
                <a:cs typeface="Symbol" charset="2"/>
              </a:rPr>
              <a:t>Rh</a:t>
            </a:r>
            <a:r>
              <a:rPr lang="en-US" sz="2600" dirty="0" smtClean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it-IT" sz="2600" dirty="0">
                <a:latin typeface="Calibri" charset="0"/>
                <a:ea typeface="Symbol" charset="2"/>
                <a:cs typeface="Symbol" charset="2"/>
              </a:rPr>
              <a:t>=</a:t>
            </a:r>
            <a:r>
              <a:rPr lang="it-IT" sz="2600" dirty="0" smtClean="0">
                <a:latin typeface="Calibri" charset="0"/>
                <a:ea typeface="Symbol" charset="2"/>
                <a:cs typeface="Symbol" charset="2"/>
              </a:rPr>
              <a:t>  </a:t>
            </a:r>
            <a:r>
              <a:rPr lang="it-IT" sz="2600" dirty="0" err="1">
                <a:latin typeface="Calibri" charset="0"/>
                <a:ea typeface="Symbol" charset="2"/>
                <a:cs typeface="Symbol" charset="2"/>
              </a:rPr>
              <a:t>days</a:t>
            </a:r>
            <a:endParaRPr lang="it-IT" sz="2600" dirty="0">
              <a:latin typeface="Calibri" charset="0"/>
            </a:endParaRP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2133600" y="1697038"/>
            <a:ext cx="98566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 dirty="0" smtClean="0">
                <a:latin typeface="Calibri" charset="0"/>
              </a:rPr>
              <a:t>106</a:t>
            </a:r>
            <a:r>
              <a:rPr lang="it-IT" sz="3000" dirty="0" smtClean="0">
                <a:latin typeface="Calibri" charset="0"/>
              </a:rPr>
              <a:t>Ru</a:t>
            </a:r>
            <a:endParaRPr lang="it-IT" sz="3000" baseline="30000" dirty="0">
              <a:latin typeface="Calibri" charset="0"/>
            </a:endParaRPr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4460875" y="3292713"/>
            <a:ext cx="98566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000" baseline="30000" dirty="0" smtClean="0">
                <a:latin typeface="Calibri" charset="0"/>
              </a:rPr>
              <a:t>106</a:t>
            </a:r>
            <a:r>
              <a:rPr lang="it-IT" sz="3000" dirty="0" smtClean="0">
                <a:latin typeface="Calibri" charset="0"/>
              </a:rPr>
              <a:t>Rh</a:t>
            </a:r>
            <a:endParaRPr lang="it-IT" sz="3000" baseline="30000" dirty="0">
              <a:latin typeface="Calibri" charset="0"/>
            </a:endParaRPr>
          </a:p>
        </p:txBody>
      </p:sp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6858000" y="289560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charset="0"/>
              </a:rPr>
              <a:t>I</a:t>
            </a:r>
            <a:r>
              <a:rPr lang="it-IT">
                <a:latin typeface="Calibri" charset="0"/>
              </a:rPr>
              <a:t>nverse beta decay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5791201" y="3200400"/>
            <a:ext cx="1295401" cy="9144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4203619" y="5618946"/>
            <a:ext cx="3492581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500" dirty="0" err="1">
                <a:latin typeface="Calibri" charset="0"/>
              </a:rPr>
              <a:t>Product</a:t>
            </a:r>
            <a:r>
              <a:rPr lang="it-IT" sz="2500" dirty="0">
                <a:latin typeface="Calibri" charset="0"/>
              </a:rPr>
              <a:t> </a:t>
            </a:r>
            <a:r>
              <a:rPr lang="it-IT" sz="2500" dirty="0" err="1">
                <a:latin typeface="Calibri" charset="0"/>
              </a:rPr>
              <a:t>of</a:t>
            </a:r>
            <a:r>
              <a:rPr lang="it-IT" sz="2500" dirty="0">
                <a:latin typeface="Calibri" charset="0"/>
              </a:rPr>
              <a:t> </a:t>
            </a:r>
            <a:r>
              <a:rPr lang="it-IT" sz="2500" dirty="0" err="1">
                <a:latin typeface="Calibri" charset="0"/>
              </a:rPr>
              <a:t>nuclear</a:t>
            </a:r>
            <a:r>
              <a:rPr lang="it-IT" sz="2500" dirty="0">
                <a:latin typeface="Calibri" charset="0"/>
              </a:rPr>
              <a:t> </a:t>
            </a:r>
            <a:r>
              <a:rPr lang="it-IT" sz="2500" dirty="0" err="1" smtClean="0">
                <a:latin typeface="Calibri" charset="0"/>
              </a:rPr>
              <a:t>fission</a:t>
            </a:r>
            <a:endParaRPr lang="it-IT" sz="2500" dirty="0">
              <a:latin typeface="Calibri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0" y="3239869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&lt;E&gt;=2.5±0.2 </a:t>
            </a:r>
            <a:r>
              <a:rPr lang="it-IT" dirty="0" err="1" smtClean="0"/>
              <a:t>MeV</a:t>
            </a:r>
            <a:endParaRPr lang="it-IT" dirty="0" smtClean="0"/>
          </a:p>
          <a:p>
            <a:r>
              <a:rPr lang="it-IT" dirty="0" smtClean="0"/>
              <a:t>&lt;</a:t>
            </a:r>
            <a:r>
              <a:rPr lang="it-IT" dirty="0" err="1" smtClean="0">
                <a:latin typeface="Symbol" charset="2"/>
                <a:cs typeface="Symbol" charset="2"/>
              </a:rPr>
              <a:t>s</a:t>
            </a:r>
            <a:r>
              <a:rPr lang="it-IT" dirty="0" smtClean="0">
                <a:cs typeface="Symbol" charset="2"/>
              </a:rPr>
              <a:t>&gt;=89.2×10</a:t>
            </a:r>
            <a:r>
              <a:rPr lang="it-IT" baseline="30000" dirty="0" smtClean="0">
                <a:cs typeface="Symbol" charset="2"/>
              </a:rPr>
              <a:t>-45</a:t>
            </a:r>
            <a:r>
              <a:rPr lang="it-IT" dirty="0" smtClean="0">
                <a:cs typeface="Symbol" charset="2"/>
              </a:rPr>
              <a:t>cm</a:t>
            </a:r>
            <a:r>
              <a:rPr lang="it-IT" baseline="30000" dirty="0" smtClean="0">
                <a:cs typeface="Symbol" charset="2"/>
              </a:rPr>
              <a:t>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944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Performance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of</a:t>
            </a:r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Sources</a:t>
            </a:r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 in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Borexino</a:t>
            </a:r>
            <a:endParaRPr lang="it-IT" b="1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514601"/>
          <a:ext cx="8534400" cy="4114799"/>
        </p:xfrm>
        <a:graphic>
          <a:graphicData uri="http://schemas.openxmlformats.org/drawingml/2006/table">
            <a:tbl>
              <a:tblPr/>
              <a:tblGrid>
                <a:gridCol w="1066800"/>
                <a:gridCol w="1066800"/>
                <a:gridCol w="914400"/>
                <a:gridCol w="1219200"/>
                <a:gridCol w="1066800"/>
                <a:gridCol w="1066800"/>
                <a:gridCol w="1066800"/>
                <a:gridCol w="1066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&lt;E&gt;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[MeV]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R</a:t>
                      </a:r>
                      <a:r>
                        <a:rPr kumimoji="0" lang="it-IT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FV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[</a:t>
                      </a: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Interaction channel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L</a:t>
                      </a:r>
                      <a:r>
                        <a:rPr kumimoji="0" lang="it-IT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osc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[m]</a:t>
                      </a:r>
                      <a:endParaRPr kumimoji="0" lang="it-IT" sz="18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charset="2"/>
                          <a:ea typeface="Symbol" charset="2"/>
                          <a:cs typeface="Symbol" charset="2"/>
                        </a:rPr>
                        <a:t>D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m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2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=0.1 eV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2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L</a:t>
                      </a:r>
                      <a:r>
                        <a:rPr kumimoji="0" lang="it-IT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osc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[</a:t>
                      </a: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]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charset="2"/>
                          <a:ea typeface="Symbol" charset="2"/>
                          <a:cs typeface="Symbol" charset="2"/>
                        </a:rPr>
                        <a:t>D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m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2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=1.5 eV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ymbol" charset="2"/>
                          <a:cs typeface="Symbol" charset="2"/>
                        </a:rPr>
                        <a:t>2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N</a:t>
                      </a:r>
                      <a:r>
                        <a:rPr kumimoji="0" lang="it-IT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ev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/</a:t>
                      </a: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MCi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N</a:t>
                      </a:r>
                      <a:r>
                        <a:rPr kumimoji="0" lang="it-IT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background</a:t>
                      </a: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51Cr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0.71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200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~9700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200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days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37Ar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0.81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~1875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200 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~7520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200 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90Sr-90Y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0.86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~31419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~14100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90Y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4.25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IBD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~17596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year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106Rh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4.25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IBD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61.8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4.1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~156689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~12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year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4635" name="TextBox 4"/>
          <p:cNvSpPr txBox="1">
            <a:spLocks noChangeArrowheads="1"/>
          </p:cNvSpPr>
          <p:nvPr/>
        </p:nvSpPr>
        <p:spPr bwMode="auto">
          <a:xfrm>
            <a:off x="304800" y="1362670"/>
            <a:ext cx="56892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charset="0"/>
              </a:rPr>
              <a:t>S</a:t>
            </a:r>
            <a:r>
              <a:rPr lang="it-IT" dirty="0" err="1">
                <a:latin typeface="Calibri" charset="0"/>
              </a:rPr>
              <a:t>ource</a:t>
            </a:r>
            <a:r>
              <a:rPr lang="it-IT" dirty="0">
                <a:latin typeface="Calibri" charset="0"/>
              </a:rPr>
              <a:t> </a:t>
            </a:r>
            <a:r>
              <a:rPr lang="it-IT" dirty="0" err="1">
                <a:latin typeface="Calibri" charset="0"/>
              </a:rPr>
              <a:t>located</a:t>
            </a:r>
            <a:r>
              <a:rPr lang="it-IT" dirty="0">
                <a:latin typeface="Calibri" charset="0"/>
              </a:rPr>
              <a:t> at 8.25 </a:t>
            </a:r>
            <a:r>
              <a:rPr lang="it-IT" dirty="0" err="1">
                <a:latin typeface="Calibri" charset="0"/>
              </a:rPr>
              <a:t>m</a:t>
            </a:r>
            <a:r>
              <a:rPr lang="it-IT" dirty="0">
                <a:latin typeface="Calibri" charset="0"/>
              </a:rPr>
              <a:t> </a:t>
            </a:r>
            <a:r>
              <a:rPr lang="it-IT" dirty="0" err="1">
                <a:latin typeface="Calibri" charset="0"/>
              </a:rPr>
              <a:t>away</a:t>
            </a:r>
            <a:r>
              <a:rPr lang="it-IT" dirty="0">
                <a:latin typeface="Calibri" charset="0"/>
              </a:rPr>
              <a:t> </a:t>
            </a:r>
            <a:r>
              <a:rPr lang="it-IT" dirty="0" err="1">
                <a:latin typeface="Calibri" charset="0"/>
              </a:rPr>
              <a:t>from</a:t>
            </a:r>
            <a:r>
              <a:rPr lang="it-IT" dirty="0">
                <a:latin typeface="Calibri" charset="0"/>
              </a:rPr>
              <a:t> the center </a:t>
            </a:r>
            <a:r>
              <a:rPr lang="it-IT" dirty="0" err="1">
                <a:latin typeface="Calibri" charset="0"/>
              </a:rPr>
              <a:t>of</a:t>
            </a:r>
            <a:r>
              <a:rPr lang="it-IT" dirty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Borexino</a:t>
            </a:r>
            <a:endParaRPr lang="it-IT" dirty="0" smtClean="0">
              <a:latin typeface="Calibri" charset="0"/>
            </a:endParaRPr>
          </a:p>
          <a:p>
            <a:r>
              <a:rPr lang="it-IT" dirty="0" smtClean="0">
                <a:latin typeface="Calibri" charset="0"/>
              </a:rPr>
              <a:t>3.3m FV </a:t>
            </a:r>
            <a:r>
              <a:rPr lang="it-IT" dirty="0" err="1" smtClean="0">
                <a:latin typeface="Calibri" charset="0"/>
              </a:rPr>
              <a:t>for</a:t>
            </a:r>
            <a:r>
              <a:rPr lang="it-IT" dirty="0" smtClean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neutrinos</a:t>
            </a:r>
            <a:endParaRPr lang="it-IT" dirty="0" smtClean="0">
              <a:latin typeface="Calibri" charset="0"/>
            </a:endParaRPr>
          </a:p>
          <a:p>
            <a:r>
              <a:rPr lang="it-IT" dirty="0" smtClean="0">
                <a:latin typeface="Calibri" charset="0"/>
              </a:rPr>
              <a:t>4.25m FV </a:t>
            </a:r>
            <a:r>
              <a:rPr lang="it-IT" dirty="0" err="1" smtClean="0">
                <a:latin typeface="Calibri" charset="0"/>
              </a:rPr>
              <a:t>for</a:t>
            </a:r>
            <a:r>
              <a:rPr lang="it-IT" dirty="0" smtClean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anti-neutrinos</a:t>
            </a:r>
            <a:endParaRPr lang="it-IT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0000"/>
                </a:solidFill>
              </a:rPr>
              <a:t>Rate </a:t>
            </a:r>
            <a:r>
              <a:rPr lang="it-IT" b="1" dirty="0" err="1" smtClean="0">
                <a:solidFill>
                  <a:srgbClr val="FF0000"/>
                </a:solidFill>
              </a:rPr>
              <a:t>only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sensitivity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n</a:t>
            </a:r>
            <a:r>
              <a:rPr lang="it-IT" b="1" baseline="-25000" dirty="0" smtClean="0">
                <a:solidFill>
                  <a:srgbClr val="FF0000"/>
                </a:solidFill>
                <a:cs typeface="Symbol" charset="2"/>
              </a:rPr>
              <a:t>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381000" y="1371600"/>
            <a:ext cx="4395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>
                <a:latin typeface="Calibri" charset="0"/>
              </a:rPr>
              <a:t>1% source activity accuracy + 1% FV accuracy</a:t>
            </a:r>
          </a:p>
        </p:txBody>
      </p:sp>
      <p:sp>
        <p:nvSpPr>
          <p:cNvPr id="27652" name="TextBox 6"/>
          <p:cNvSpPr txBox="1">
            <a:spLocks noChangeArrowheads="1"/>
          </p:cNvSpPr>
          <p:nvPr/>
        </p:nvSpPr>
        <p:spPr bwMode="auto">
          <a:xfrm>
            <a:off x="5856288" y="1371600"/>
            <a:ext cx="1763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charset="0"/>
              </a:rPr>
              <a:t>R</a:t>
            </a:r>
            <a:r>
              <a:rPr lang="it-IT">
                <a:latin typeface="Calibri" charset="0"/>
              </a:rPr>
              <a:t>eactor anomaly</a:t>
            </a:r>
          </a:p>
        </p:txBody>
      </p:sp>
      <p:sp>
        <p:nvSpPr>
          <p:cNvPr id="27653" name="TextBox 14"/>
          <p:cNvSpPr txBox="1">
            <a:spLocks noChangeArrowheads="1"/>
          </p:cNvSpPr>
          <p:nvPr/>
        </p:nvSpPr>
        <p:spPr bwMode="auto">
          <a:xfrm>
            <a:off x="6705600" y="223837"/>
            <a:ext cx="528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Calibri" charset="0"/>
              </a:rPr>
              <a:t>_</a:t>
            </a:r>
          </a:p>
        </p:txBody>
      </p:sp>
      <p:pic>
        <p:nvPicPr>
          <p:cNvPr id="27655" name="Picture 10" descr="PlotContSr90C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8" y="1930400"/>
            <a:ext cx="4367212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13" descr="PlotContSr99CL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955800"/>
            <a:ext cx="4367213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6324600" y="1778000"/>
            <a:ext cx="1676400" cy="736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3352800" y="1741488"/>
            <a:ext cx="2503488" cy="544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54" name="TextBox 12"/>
          <p:cNvSpPr txBox="1">
            <a:spLocks noChangeArrowheads="1"/>
          </p:cNvSpPr>
          <p:nvPr/>
        </p:nvSpPr>
        <p:spPr bwMode="auto">
          <a:xfrm>
            <a:off x="304800" y="1828800"/>
            <a:ext cx="1676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400" b="1" baseline="30000" dirty="0">
                <a:latin typeface="Calibri" charset="0"/>
              </a:rPr>
              <a:t>90</a:t>
            </a:r>
            <a:r>
              <a:rPr lang="it-IT" sz="2400" b="1" dirty="0">
                <a:latin typeface="Calibri" charset="0"/>
              </a:rPr>
              <a:t>Sr</a:t>
            </a:r>
          </a:p>
          <a:p>
            <a:r>
              <a:rPr lang="it-IT" sz="2400" b="1" dirty="0" smtClean="0">
                <a:latin typeface="Calibri" charset="0"/>
              </a:rPr>
              <a:t>1MCi</a:t>
            </a:r>
          </a:p>
          <a:p>
            <a:r>
              <a:rPr lang="it-IT" sz="2400" b="1" dirty="0" smtClean="0">
                <a:latin typeface="Calibri" charset="0"/>
              </a:rPr>
              <a:t>D=825 cm</a:t>
            </a:r>
            <a:endParaRPr lang="it-IT" sz="2400" b="1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Rate </a:t>
            </a:r>
            <a:r>
              <a:rPr lang="it-IT" b="1" dirty="0" err="1" smtClean="0">
                <a:solidFill>
                  <a:srgbClr val="FF0000"/>
                </a:solidFill>
              </a:rPr>
              <a:t>only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sensitivity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n</a:t>
            </a:r>
            <a:r>
              <a:rPr lang="it-IT" b="1" baseline="-25000" dirty="0" smtClean="0">
                <a:solidFill>
                  <a:srgbClr val="FF0000"/>
                </a:solidFill>
                <a:cs typeface="Symbol" charset="2"/>
              </a:rPr>
              <a:t>e</a:t>
            </a:r>
            <a:endParaRPr lang="it-IT" dirty="0"/>
          </a:p>
        </p:txBody>
      </p:sp>
      <p:sp>
        <p:nvSpPr>
          <p:cNvPr id="4" name="TextBox 3"/>
          <p:cNvSpPr txBox="1"/>
          <p:nvPr/>
        </p:nvSpPr>
        <p:spPr>
          <a:xfrm>
            <a:off x="6729790" y="433010"/>
            <a:ext cx="31290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 smtClean="0">
                <a:solidFill>
                  <a:srgbClr val="FF0000"/>
                </a:solidFill>
              </a:rPr>
              <a:t>_</a:t>
            </a:r>
            <a:endParaRPr lang="it-IT" sz="1900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28600" y="1828800"/>
            <a:ext cx="7620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8600" y="2436812"/>
            <a:ext cx="762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34534" y="1600200"/>
            <a:ext cx="123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</a:t>
            </a:r>
            <a:r>
              <a:rPr lang="it-IT" dirty="0" smtClean="0"/>
              <a:t> = 825 cm</a:t>
            </a:r>
            <a:endParaRPr lang="it-IT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2221468"/>
            <a:ext cx="123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</a:t>
            </a:r>
            <a:r>
              <a:rPr lang="it-IT" dirty="0" smtClean="0"/>
              <a:t> = 700 cm</a:t>
            </a:r>
            <a:endParaRPr lang="it-IT" dirty="0"/>
          </a:p>
        </p:txBody>
      </p:sp>
      <p:sp>
        <p:nvSpPr>
          <p:cNvPr id="11" name="TextBox 10"/>
          <p:cNvSpPr txBox="1"/>
          <p:nvPr/>
        </p:nvSpPr>
        <p:spPr>
          <a:xfrm>
            <a:off x="7042696" y="1828800"/>
            <a:ext cx="76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90Sr </a:t>
            </a:r>
          </a:p>
          <a:p>
            <a:r>
              <a:rPr lang="en-US" dirty="0" smtClean="0"/>
              <a:t>I</a:t>
            </a:r>
            <a:r>
              <a:rPr lang="it-IT" dirty="0" smtClean="0"/>
              <a:t>BD</a:t>
            </a:r>
          </a:p>
          <a:p>
            <a:r>
              <a:rPr lang="it-IT" dirty="0" err="1" smtClean="0"/>
              <a:t>1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endParaRPr lang="it-IT" dirty="0" smtClean="0"/>
          </a:p>
          <a:p>
            <a:r>
              <a:rPr lang="it-IT" dirty="0" err="1" smtClean="0"/>
              <a:t>1</a:t>
            </a:r>
            <a:r>
              <a:rPr lang="it-IT" dirty="0" smtClean="0"/>
              <a:t> </a:t>
            </a:r>
            <a:r>
              <a:rPr lang="it-IT" dirty="0" err="1" smtClean="0"/>
              <a:t>MCi</a:t>
            </a:r>
            <a:endParaRPr lang="it-IT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4197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Symbol" charset="2"/>
                <a:cs typeface="Symbol" charset="2"/>
              </a:rPr>
              <a:t>D</a:t>
            </a:r>
            <a:r>
              <a:rPr lang="it-IT" sz="2400" dirty="0" smtClean="0">
                <a:cs typeface="Symbol" charset="2"/>
              </a:rPr>
              <a:t>m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~ 0.2 eV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 and sin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2</a:t>
            </a:r>
            <a:r>
              <a:rPr lang="it-IT" sz="2400" dirty="0" smtClean="0">
                <a:latin typeface="Symbol" charset="2"/>
                <a:cs typeface="Symbol" charset="2"/>
              </a:rPr>
              <a:t>q</a:t>
            </a:r>
            <a:r>
              <a:rPr lang="it-IT" sz="2400" dirty="0" smtClean="0">
                <a:cs typeface="Symbol" charset="2"/>
              </a:rPr>
              <a:t> &gt; 0.05</a:t>
            </a:r>
            <a:endParaRPr lang="it-IT" sz="2400" dirty="0">
              <a:latin typeface="Symbol" charset="2"/>
              <a:cs typeface="Symbol" charset="2"/>
            </a:endParaRPr>
          </a:p>
        </p:txBody>
      </p:sp>
      <p:pic>
        <p:nvPicPr>
          <p:cNvPr id="13" name="Picture 12" descr="Sr9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21789" y="1417638"/>
            <a:ext cx="4572000" cy="440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Rate </a:t>
            </a:r>
            <a:r>
              <a:rPr lang="it-IT" b="1" dirty="0" err="1" smtClean="0">
                <a:solidFill>
                  <a:srgbClr val="FF0000"/>
                </a:solidFill>
              </a:rPr>
              <a:t>only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sensitivity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n</a:t>
            </a:r>
            <a:r>
              <a:rPr lang="it-IT" b="1" baseline="-25000" dirty="0" smtClean="0">
                <a:solidFill>
                  <a:srgbClr val="FF0000"/>
                </a:solidFill>
                <a:cs typeface="Symbol" charset="2"/>
              </a:rPr>
              <a:t>e</a:t>
            </a:r>
            <a:endParaRPr lang="it-IT" dirty="0"/>
          </a:p>
        </p:txBody>
      </p:sp>
      <p:sp>
        <p:nvSpPr>
          <p:cNvPr id="4" name="TextBox 3"/>
          <p:cNvSpPr txBox="1"/>
          <p:nvPr/>
        </p:nvSpPr>
        <p:spPr>
          <a:xfrm>
            <a:off x="6729790" y="433010"/>
            <a:ext cx="31290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 smtClean="0">
                <a:solidFill>
                  <a:srgbClr val="FF0000"/>
                </a:solidFill>
              </a:rPr>
              <a:t>_</a:t>
            </a:r>
            <a:endParaRPr lang="it-IT" sz="1900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28600" y="1828800"/>
            <a:ext cx="7620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34534" y="1600200"/>
            <a:ext cx="78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106Ru</a:t>
            </a:r>
            <a:endParaRPr lang="it-IT" dirty="0"/>
          </a:p>
        </p:txBody>
      </p:sp>
      <p:sp>
        <p:nvSpPr>
          <p:cNvPr id="11" name="TextBox 10"/>
          <p:cNvSpPr txBox="1"/>
          <p:nvPr/>
        </p:nvSpPr>
        <p:spPr>
          <a:xfrm>
            <a:off x="7042696" y="1828800"/>
            <a:ext cx="1126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</a:t>
            </a:r>
            <a:r>
              <a:rPr lang="en-US" dirty="0" smtClean="0"/>
              <a:t>I</a:t>
            </a:r>
            <a:r>
              <a:rPr lang="it-IT" dirty="0" smtClean="0"/>
              <a:t>BD</a:t>
            </a:r>
          </a:p>
          <a:p>
            <a:r>
              <a:rPr lang="it-IT" dirty="0" smtClean="0"/>
              <a:t>D=825 cm</a:t>
            </a:r>
          </a:p>
          <a:p>
            <a:r>
              <a:rPr lang="it-IT" dirty="0" err="1" smtClean="0"/>
              <a:t>1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endParaRPr lang="it-IT" dirty="0" smtClean="0"/>
          </a:p>
          <a:p>
            <a:r>
              <a:rPr lang="it-IT" dirty="0" err="1" smtClean="0"/>
              <a:t>1</a:t>
            </a:r>
            <a:r>
              <a:rPr lang="it-IT" dirty="0" smtClean="0"/>
              <a:t> </a:t>
            </a:r>
            <a:r>
              <a:rPr lang="it-IT" dirty="0" err="1" smtClean="0"/>
              <a:t>MCi</a:t>
            </a:r>
            <a:endParaRPr lang="it-IT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419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Symbol" charset="2"/>
                <a:cs typeface="Symbol" charset="2"/>
              </a:rPr>
              <a:t>D</a:t>
            </a:r>
            <a:r>
              <a:rPr lang="it-IT" sz="2400" dirty="0" smtClean="0">
                <a:cs typeface="Symbol" charset="2"/>
              </a:rPr>
              <a:t>m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~ 0.3 eV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 and sin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2</a:t>
            </a:r>
            <a:r>
              <a:rPr lang="it-IT" sz="2400" dirty="0" smtClean="0">
                <a:latin typeface="Symbol" charset="2"/>
                <a:cs typeface="Symbol" charset="2"/>
              </a:rPr>
              <a:t>q</a:t>
            </a:r>
            <a:r>
              <a:rPr lang="it-IT" sz="2400" dirty="0" smtClean="0">
                <a:cs typeface="Symbol" charset="2"/>
              </a:rPr>
              <a:t> &gt; 0.04</a:t>
            </a:r>
            <a:endParaRPr lang="it-IT" sz="2400" dirty="0">
              <a:latin typeface="Symbol" charset="2"/>
              <a:cs typeface="Symbol" charset="2"/>
            </a:endParaRPr>
          </a:p>
        </p:txBody>
      </p:sp>
      <p:pic>
        <p:nvPicPr>
          <p:cNvPr id="14" name="Content Placeholder 13" descr="Sr90106Ru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7632" r="-37632"/>
              <a:stretch>
                <a:fillRect/>
              </a:stretch>
            </p:blipFill>
          </mc:Choice>
          <mc:Fallback>
            <p:blipFill>
              <a:blip r:embed="rId3"/>
              <a:srcRect l="-37632" r="-37632"/>
              <a:stretch>
                <a:fillRect/>
              </a:stretch>
            </p:blipFill>
          </mc:Fallback>
        </mc:AlternateContent>
        <p:spPr>
          <a:xfrm>
            <a:off x="457200" y="1295400"/>
            <a:ext cx="8229600" cy="4525963"/>
          </a:xfrm>
        </p:spPr>
      </p:pic>
      <p:cxnSp>
        <p:nvCxnSpPr>
          <p:cNvPr id="15" name="Straight Connector 14"/>
          <p:cNvCxnSpPr/>
          <p:nvPr/>
        </p:nvCxnSpPr>
        <p:spPr>
          <a:xfrm>
            <a:off x="228600" y="2360612"/>
            <a:ext cx="762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90600" y="214526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90Sr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0000"/>
                </a:solidFill>
              </a:rPr>
              <a:t>51Cr: </a:t>
            </a:r>
            <a:r>
              <a:rPr lang="it-IT" b="1" dirty="0" err="1" smtClean="0">
                <a:solidFill>
                  <a:srgbClr val="FF0000"/>
                </a:solidFill>
              </a:rPr>
              <a:t>sensitivity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to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n</a:t>
            </a:r>
            <a:r>
              <a:rPr lang="it-IT" b="1" baseline="-25000" dirty="0" smtClean="0">
                <a:solidFill>
                  <a:srgbClr val="FF0000"/>
                </a:solidFill>
                <a:cs typeface="Symbol" charset="2"/>
              </a:rPr>
              <a:t>e </a:t>
            </a:r>
            <a:r>
              <a:rPr lang="it-IT" b="1" dirty="0" err="1" smtClean="0">
                <a:solidFill>
                  <a:srgbClr val="FF0000"/>
                </a:solidFill>
                <a:cs typeface="Symbol" charset="2"/>
              </a:rPr>
              <a:t>into</a:t>
            </a:r>
            <a:r>
              <a:rPr lang="it-IT" b="1" dirty="0" smtClean="0">
                <a:solidFill>
                  <a:srgbClr val="FF0000"/>
                </a:solidFill>
                <a:cs typeface="Symbol" charset="2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n</a:t>
            </a:r>
            <a:r>
              <a:rPr lang="it-IT" b="1" baseline="-25000" dirty="0" err="1" smtClean="0">
                <a:solidFill>
                  <a:srgbClr val="FF0000"/>
                </a:solidFill>
                <a:cs typeface="Symbol" charset="2"/>
              </a:rPr>
              <a:t>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228600" y="1306512"/>
            <a:ext cx="4395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dirty="0">
                <a:latin typeface="Calibri" charset="0"/>
              </a:rPr>
              <a:t>1% source </a:t>
            </a:r>
            <a:r>
              <a:rPr lang="it-IT" dirty="0" err="1">
                <a:latin typeface="Calibri" charset="0"/>
              </a:rPr>
              <a:t>activity</a:t>
            </a:r>
            <a:r>
              <a:rPr lang="it-IT" dirty="0">
                <a:latin typeface="Calibri" charset="0"/>
              </a:rPr>
              <a:t> </a:t>
            </a:r>
            <a:r>
              <a:rPr lang="it-IT" dirty="0" err="1">
                <a:latin typeface="Calibri" charset="0"/>
              </a:rPr>
              <a:t>accuracy</a:t>
            </a:r>
            <a:r>
              <a:rPr lang="it-IT" dirty="0">
                <a:latin typeface="Calibri" charset="0"/>
              </a:rPr>
              <a:t> + 1% FV </a:t>
            </a:r>
            <a:r>
              <a:rPr lang="it-IT" dirty="0" err="1" smtClean="0">
                <a:latin typeface="Calibri" charset="0"/>
              </a:rPr>
              <a:t>accuracy</a:t>
            </a:r>
            <a:endParaRPr lang="it-IT" dirty="0" smtClean="0">
              <a:latin typeface="Calibri" charset="0"/>
            </a:endParaRPr>
          </a:p>
          <a:p>
            <a:r>
              <a:rPr lang="it-IT" dirty="0" smtClean="0">
                <a:latin typeface="Calibri" charset="0"/>
              </a:rPr>
              <a:t>+ </a:t>
            </a:r>
            <a:r>
              <a:rPr lang="it-IT" dirty="0" err="1" smtClean="0">
                <a:latin typeface="Calibri" charset="0"/>
              </a:rPr>
              <a:t>spatial</a:t>
            </a:r>
            <a:r>
              <a:rPr lang="it-IT" dirty="0" smtClean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resolution</a:t>
            </a:r>
            <a:r>
              <a:rPr lang="it-IT" dirty="0" smtClean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effect</a:t>
            </a:r>
            <a:endParaRPr lang="it-IT" dirty="0">
              <a:latin typeface="Calibri" charset="0"/>
            </a:endParaRPr>
          </a:p>
        </p:txBody>
      </p:sp>
      <p:sp>
        <p:nvSpPr>
          <p:cNvPr id="27654" name="TextBox 12"/>
          <p:cNvSpPr txBox="1">
            <a:spLocks noChangeArrowheads="1"/>
          </p:cNvSpPr>
          <p:nvPr/>
        </p:nvSpPr>
        <p:spPr bwMode="auto">
          <a:xfrm>
            <a:off x="533400" y="2000072"/>
            <a:ext cx="1676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400" b="1" baseline="30000" dirty="0" smtClean="0">
                <a:latin typeface="Calibri" charset="0"/>
              </a:rPr>
              <a:t>51</a:t>
            </a:r>
            <a:r>
              <a:rPr lang="it-IT" sz="2400" b="1" dirty="0" smtClean="0">
                <a:latin typeface="Calibri" charset="0"/>
              </a:rPr>
              <a:t>Cr</a:t>
            </a:r>
          </a:p>
          <a:p>
            <a:r>
              <a:rPr lang="it-IT" sz="2400" b="1" dirty="0" smtClean="0">
                <a:latin typeface="Calibri" charset="0"/>
              </a:rPr>
              <a:t>5MCi</a:t>
            </a:r>
          </a:p>
          <a:p>
            <a:r>
              <a:rPr lang="it-IT" sz="2400" b="1" dirty="0" smtClean="0">
                <a:latin typeface="Calibri" charset="0"/>
              </a:rPr>
              <a:t>D=825 cm</a:t>
            </a:r>
            <a:endParaRPr lang="it-IT" sz="2400" b="1" dirty="0">
              <a:latin typeface="Calibri" charset="0"/>
            </a:endParaRPr>
          </a:p>
        </p:txBody>
      </p:sp>
      <p:pic>
        <p:nvPicPr>
          <p:cNvPr id="6" name="Picture 5" descr="Cr51wave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10000" y="1752600"/>
            <a:ext cx="5029200" cy="4861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Global </a:t>
            </a:r>
            <a:r>
              <a:rPr lang="it-IT" b="1" dirty="0" err="1" smtClean="0">
                <a:solidFill>
                  <a:srgbClr val="FF0000"/>
                </a:solidFill>
              </a:rPr>
              <a:t>fit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of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three</a:t>
            </a:r>
            <a:r>
              <a:rPr lang="it-IT" b="1" dirty="0" smtClean="0">
                <a:solidFill>
                  <a:srgbClr val="FF0000"/>
                </a:solidFill>
              </a:rPr>
              <a:t> neutrino mixing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it-IT" b="1" dirty="0" err="1" smtClean="0"/>
              <a:t>Leading</a:t>
            </a:r>
            <a:r>
              <a:rPr lang="it-IT" b="1" dirty="0" smtClean="0"/>
              <a:t> </a:t>
            </a:r>
            <a:r>
              <a:rPr lang="it-IT" b="1" dirty="0" smtClean="0">
                <a:latin typeface="Symbol" charset="2"/>
                <a:cs typeface="Symbol" charset="2"/>
              </a:rPr>
              <a:t>D</a:t>
            </a:r>
            <a:r>
              <a:rPr lang="it-IT" b="1" dirty="0" smtClean="0">
                <a:cs typeface="Symbol" charset="2"/>
              </a:rPr>
              <a:t>m</a:t>
            </a:r>
            <a:r>
              <a:rPr lang="it-IT" b="1" baseline="30000" dirty="0" smtClean="0">
                <a:cs typeface="Symbol" charset="2"/>
              </a:rPr>
              <a:t>2</a:t>
            </a:r>
            <a:r>
              <a:rPr lang="it-IT" b="1" baseline="-25000" dirty="0" smtClean="0">
                <a:cs typeface="Symbol" charset="2"/>
              </a:rPr>
              <a:t>12</a:t>
            </a:r>
            <a:r>
              <a:rPr lang="it-IT" b="1" dirty="0" smtClean="0">
                <a:cs typeface="Symbol" charset="2"/>
              </a:rPr>
              <a:t> </a:t>
            </a:r>
            <a:r>
              <a:rPr lang="it-IT" b="1" dirty="0" err="1" smtClean="0">
                <a:cs typeface="Symbol" charset="2"/>
              </a:rPr>
              <a:t>oscillations</a:t>
            </a:r>
            <a:endParaRPr lang="it-IT" b="1" dirty="0" smtClean="0">
              <a:cs typeface="Symbol" charset="2"/>
            </a:endParaRPr>
          </a:p>
          <a:p>
            <a:pPr lvl="1"/>
            <a:r>
              <a:rPr lang="en-US" dirty="0" smtClean="0">
                <a:cs typeface="Symbol" charset="2"/>
              </a:rPr>
              <a:t>S</a:t>
            </a:r>
            <a:r>
              <a:rPr lang="it-IT" dirty="0" err="1" smtClean="0">
                <a:cs typeface="Symbol" charset="2"/>
              </a:rPr>
              <a:t>olar</a:t>
            </a:r>
            <a:r>
              <a:rPr lang="it-IT" dirty="0" smtClean="0">
                <a:cs typeface="Symbol" charset="2"/>
              </a:rPr>
              <a:t> neutrino and </a:t>
            </a:r>
            <a:r>
              <a:rPr lang="it-IT" dirty="0" err="1" smtClean="0">
                <a:cs typeface="Symbol" charset="2"/>
              </a:rPr>
              <a:t>KamLAND</a:t>
            </a:r>
            <a:r>
              <a:rPr lang="it-IT" dirty="0" smtClean="0">
                <a:cs typeface="Symbol" charset="2"/>
              </a:rPr>
              <a:t> data</a:t>
            </a:r>
          </a:p>
          <a:p>
            <a:pPr lvl="1"/>
            <a:r>
              <a:rPr lang="en-US" dirty="0" smtClean="0">
                <a:cs typeface="Symbol" charset="2"/>
              </a:rPr>
              <a:t>S</a:t>
            </a:r>
            <a:r>
              <a:rPr lang="it-IT" dirty="0" err="1" smtClean="0">
                <a:cs typeface="Symbol" charset="2"/>
              </a:rPr>
              <a:t>olar</a:t>
            </a:r>
            <a:r>
              <a:rPr lang="it-IT" dirty="0" smtClean="0">
                <a:cs typeface="Symbol" charset="2"/>
              </a:rPr>
              <a:t> neutrino: </a:t>
            </a:r>
            <a:r>
              <a:rPr lang="it-IT" dirty="0" err="1" smtClean="0">
                <a:cs typeface="Symbol" charset="2"/>
              </a:rPr>
              <a:t>Homestake</a:t>
            </a:r>
            <a:r>
              <a:rPr lang="it-IT" dirty="0" smtClean="0">
                <a:cs typeface="Symbol" charset="2"/>
              </a:rPr>
              <a:t>, </a:t>
            </a:r>
            <a:r>
              <a:rPr lang="it-IT" dirty="0" err="1" smtClean="0">
                <a:cs typeface="Symbol" charset="2"/>
              </a:rPr>
              <a:t>Gallex</a:t>
            </a:r>
            <a:r>
              <a:rPr lang="it-IT" dirty="0" smtClean="0">
                <a:cs typeface="Symbol" charset="2"/>
              </a:rPr>
              <a:t>/GNO, SAGE, SNO, </a:t>
            </a:r>
            <a:r>
              <a:rPr lang="it-IT" dirty="0" err="1" smtClean="0">
                <a:cs typeface="Symbol" charset="2"/>
              </a:rPr>
              <a:t>SuperKamiokande</a:t>
            </a:r>
            <a:r>
              <a:rPr lang="it-IT" dirty="0" smtClean="0">
                <a:cs typeface="Symbol" charset="2"/>
              </a:rPr>
              <a:t> and </a:t>
            </a:r>
            <a:r>
              <a:rPr lang="it-IT" dirty="0" err="1" smtClean="0">
                <a:cs typeface="Symbol" charset="2"/>
              </a:rPr>
              <a:t>Borexino</a:t>
            </a:r>
            <a:endParaRPr lang="it-IT" dirty="0" smtClean="0">
              <a:cs typeface="Symbol" charset="2"/>
            </a:endParaRPr>
          </a:p>
          <a:p>
            <a:r>
              <a:rPr lang="it-IT" b="1" dirty="0" err="1" smtClean="0"/>
              <a:t>Leading</a:t>
            </a:r>
            <a:r>
              <a:rPr lang="it-IT" b="1" dirty="0" smtClean="0"/>
              <a:t> </a:t>
            </a:r>
            <a:r>
              <a:rPr lang="it-IT" b="1" dirty="0" smtClean="0">
                <a:latin typeface="Symbol" charset="2"/>
                <a:cs typeface="Symbol" charset="2"/>
              </a:rPr>
              <a:t>D</a:t>
            </a:r>
            <a:r>
              <a:rPr lang="it-IT" b="1" dirty="0" smtClean="0">
                <a:cs typeface="Symbol" charset="2"/>
              </a:rPr>
              <a:t>m</a:t>
            </a:r>
            <a:r>
              <a:rPr lang="it-IT" b="1" baseline="30000" dirty="0" smtClean="0">
                <a:cs typeface="Symbol" charset="2"/>
              </a:rPr>
              <a:t>2</a:t>
            </a:r>
            <a:r>
              <a:rPr lang="it-IT" b="1" baseline="-25000" dirty="0" smtClean="0">
                <a:cs typeface="Symbol" charset="2"/>
              </a:rPr>
              <a:t>31</a:t>
            </a:r>
            <a:r>
              <a:rPr lang="it-IT" b="1" dirty="0" smtClean="0">
                <a:cs typeface="Symbol" charset="2"/>
              </a:rPr>
              <a:t> </a:t>
            </a:r>
            <a:r>
              <a:rPr lang="it-IT" b="1" dirty="0" err="1" smtClean="0">
                <a:cs typeface="Symbol" charset="2"/>
              </a:rPr>
              <a:t>oscillations</a:t>
            </a:r>
            <a:endParaRPr lang="it-IT" b="1" dirty="0" smtClean="0">
              <a:cs typeface="Symbol" charset="2"/>
            </a:endParaRPr>
          </a:p>
          <a:p>
            <a:pPr lvl="1"/>
            <a:r>
              <a:rPr lang="en-US" dirty="0" smtClean="0">
                <a:cs typeface="Symbol" charset="2"/>
              </a:rPr>
              <a:t>A</a:t>
            </a:r>
            <a:r>
              <a:rPr lang="it-IT" dirty="0" err="1" smtClean="0">
                <a:cs typeface="Symbol" charset="2"/>
              </a:rPr>
              <a:t>tmospheric</a:t>
            </a:r>
            <a:r>
              <a:rPr lang="it-IT" dirty="0" smtClean="0">
                <a:cs typeface="Symbol" charset="2"/>
              </a:rPr>
              <a:t> </a:t>
            </a:r>
            <a:r>
              <a:rPr lang="it-IT" dirty="0" err="1" smtClean="0">
                <a:cs typeface="Symbol" charset="2"/>
              </a:rPr>
              <a:t>neutrinos</a:t>
            </a:r>
            <a:r>
              <a:rPr lang="it-IT" dirty="0" smtClean="0">
                <a:cs typeface="Symbol" charset="2"/>
              </a:rPr>
              <a:t>, CHOOZ and LBL </a:t>
            </a:r>
            <a:r>
              <a:rPr lang="it-IT" dirty="0" err="1" smtClean="0">
                <a:cs typeface="Symbol" charset="2"/>
              </a:rPr>
              <a:t>accelerator</a:t>
            </a:r>
            <a:r>
              <a:rPr lang="it-IT" dirty="0" smtClean="0">
                <a:cs typeface="Symbol" charset="2"/>
              </a:rPr>
              <a:t> (</a:t>
            </a:r>
            <a:r>
              <a:rPr lang="it-IT" dirty="0" err="1" smtClean="0">
                <a:latin typeface="Symbol" charset="2"/>
                <a:cs typeface="Symbol" charset="2"/>
              </a:rPr>
              <a:t>n</a:t>
            </a:r>
            <a:r>
              <a:rPr lang="it-IT" baseline="-25000" dirty="0" err="1" smtClean="0">
                <a:latin typeface="Symbol" charset="2"/>
                <a:cs typeface="Symbol" charset="2"/>
              </a:rPr>
              <a:t>m</a:t>
            </a:r>
            <a:r>
              <a:rPr lang="it-IT" dirty="0" smtClean="0">
                <a:cs typeface="Symbol" charset="2"/>
              </a:rPr>
              <a:t> </a:t>
            </a:r>
            <a:r>
              <a:rPr lang="it-IT" dirty="0" err="1" smtClean="0">
                <a:cs typeface="Symbol" charset="2"/>
              </a:rPr>
              <a:t>disappearance</a:t>
            </a:r>
            <a:r>
              <a:rPr lang="it-IT" dirty="0" smtClean="0">
                <a:cs typeface="Symbol" charset="2"/>
              </a:rPr>
              <a:t> and </a:t>
            </a:r>
            <a:r>
              <a:rPr lang="it-IT" dirty="0" err="1" smtClean="0">
                <a:latin typeface="Symbol" charset="2"/>
                <a:cs typeface="Symbol" charset="2"/>
              </a:rPr>
              <a:t>n</a:t>
            </a:r>
            <a:r>
              <a:rPr lang="it-IT" baseline="-25000" dirty="0" err="1" smtClean="0">
                <a:latin typeface="Symbol" charset="2"/>
                <a:cs typeface="Symbol" charset="2"/>
              </a:rPr>
              <a:t>m</a:t>
            </a:r>
            <a:r>
              <a:rPr lang="it-IT" dirty="0" smtClean="0">
                <a:latin typeface="Symbol" charset="2"/>
                <a:cs typeface="Symbol" charset="2"/>
              </a:rPr>
              <a:t>  </a:t>
            </a:r>
            <a:r>
              <a:rPr lang="it-IT" dirty="0" smtClean="0">
                <a:cs typeface="Symbol" charset="2"/>
              </a:rPr>
              <a:t>-</a:t>
            </a:r>
            <a:r>
              <a:rPr lang="it-IT" dirty="0" smtClean="0">
                <a:latin typeface="Symbol" charset="2"/>
                <a:cs typeface="Symbol" charset="2"/>
              </a:rPr>
              <a:t>&gt;</a:t>
            </a:r>
            <a:r>
              <a:rPr lang="it-IT" dirty="0" smtClean="0">
                <a:latin typeface="Wingdings"/>
                <a:ea typeface="Wingdings"/>
                <a:cs typeface="Wingdings"/>
              </a:rPr>
              <a:t> </a:t>
            </a:r>
            <a:r>
              <a:rPr lang="it-IT" dirty="0" smtClean="0">
                <a:latin typeface="Symbol" charset="2"/>
                <a:ea typeface="Wingdings"/>
                <a:cs typeface="Symbol" charset="2"/>
              </a:rPr>
              <a:t>n</a:t>
            </a:r>
            <a:r>
              <a:rPr lang="it-IT" baseline="-25000" dirty="0" smtClean="0">
                <a:ea typeface="Wingdings"/>
                <a:cs typeface="Symbol" charset="2"/>
              </a:rPr>
              <a:t>e</a:t>
            </a:r>
            <a:r>
              <a:rPr lang="it-IT" dirty="0" smtClean="0">
                <a:ea typeface="Wingdings"/>
                <a:cs typeface="Symbol" charset="2"/>
              </a:rPr>
              <a:t> </a:t>
            </a:r>
            <a:r>
              <a:rPr lang="it-IT" dirty="0" err="1" smtClean="0">
                <a:ea typeface="Wingdings"/>
                <a:cs typeface="Symbol" charset="2"/>
              </a:rPr>
              <a:t>appearance</a:t>
            </a:r>
            <a:r>
              <a:rPr lang="it-IT" dirty="0" smtClean="0">
                <a:cs typeface="Symbol" charset="2"/>
              </a:rPr>
              <a:t>) data</a:t>
            </a:r>
          </a:p>
          <a:p>
            <a:pPr lvl="1"/>
            <a:r>
              <a:rPr lang="it-IT" dirty="0" err="1" smtClean="0">
                <a:cs typeface="Symbol" charset="2"/>
              </a:rPr>
              <a:t>SuperKamiokande</a:t>
            </a:r>
            <a:r>
              <a:rPr lang="it-IT" dirty="0" smtClean="0">
                <a:cs typeface="Symbol" charset="2"/>
              </a:rPr>
              <a:t>(I+II+III), K2K and MINOS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Exploit detector </a:t>
            </a:r>
            <a:r>
              <a:rPr lang="it-IT" b="1" dirty="0" err="1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performances</a:t>
            </a:r>
            <a:endParaRPr lang="it-IT" b="1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5181600"/>
          </a:xfrm>
        </p:spPr>
        <p:txBody>
          <a:bodyPr>
            <a:noAutofit/>
          </a:bodyPr>
          <a:lstStyle/>
          <a:p>
            <a:r>
              <a:rPr lang="it-IT" sz="2800" b="1" dirty="0" err="1" smtClean="0"/>
              <a:t>Good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vertex</a:t>
            </a:r>
            <a:r>
              <a:rPr lang="it-IT" sz="2800" b="1" dirty="0" smtClean="0"/>
              <a:t> position </a:t>
            </a:r>
            <a:r>
              <a:rPr lang="it-IT" sz="2800" b="1" dirty="0" err="1" smtClean="0"/>
              <a:t>reconstruction</a:t>
            </a:r>
            <a:endParaRPr lang="it-IT" sz="2800" b="1" dirty="0" smtClean="0"/>
          </a:p>
          <a:p>
            <a:pPr lvl="1"/>
            <a:r>
              <a:rPr lang="it-IT" dirty="0" smtClean="0"/>
              <a:t> ~12 cm/1MeV</a:t>
            </a:r>
          </a:p>
          <a:p>
            <a:r>
              <a:rPr lang="it-IT" sz="2800" dirty="0" err="1" smtClean="0"/>
              <a:t>Determine</a:t>
            </a:r>
            <a:r>
              <a:rPr lang="it-IT" sz="2800" dirty="0" smtClean="0"/>
              <a:t> </a:t>
            </a:r>
            <a:r>
              <a:rPr lang="it-IT" sz="2800" dirty="0" err="1" smtClean="0"/>
              <a:t>for</a:t>
            </a:r>
            <a:r>
              <a:rPr lang="it-IT" sz="2800" dirty="0" smtClean="0"/>
              <a:t> </a:t>
            </a:r>
            <a:r>
              <a:rPr lang="it-IT" sz="2800" dirty="0" err="1" smtClean="0"/>
              <a:t>each</a:t>
            </a:r>
            <a:r>
              <a:rPr lang="it-IT" sz="2800" dirty="0" smtClean="0"/>
              <a:t> </a:t>
            </a:r>
            <a:r>
              <a:rPr lang="it-IT" sz="2800" dirty="0" err="1" smtClean="0"/>
              <a:t>event</a:t>
            </a:r>
            <a:r>
              <a:rPr lang="it-IT" sz="2800" dirty="0" smtClean="0"/>
              <a:t> the </a:t>
            </a:r>
            <a:r>
              <a:rPr lang="it-IT" sz="2800" dirty="0" err="1" smtClean="0"/>
              <a:t>source-vertex</a:t>
            </a:r>
            <a:r>
              <a:rPr lang="it-IT" sz="2800" dirty="0" smtClean="0"/>
              <a:t> </a:t>
            </a:r>
            <a:r>
              <a:rPr lang="it-IT" sz="2800" dirty="0" err="1" smtClean="0"/>
              <a:t>distance</a:t>
            </a:r>
            <a:r>
              <a:rPr lang="it-IT" sz="2800" dirty="0" smtClean="0"/>
              <a:t> and probe </a:t>
            </a:r>
            <a:r>
              <a:rPr lang="it-IT" sz="2800" b="1" dirty="0" err="1" smtClean="0"/>
              <a:t>patter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of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oscillations</a:t>
            </a:r>
            <a:endParaRPr lang="it-IT" sz="2800" b="1" dirty="0" smtClean="0"/>
          </a:p>
          <a:p>
            <a:r>
              <a:rPr lang="it-IT" sz="2800" dirty="0" err="1" smtClean="0"/>
              <a:t>Make</a:t>
            </a:r>
            <a:r>
              <a:rPr lang="it-IT" sz="2800" dirty="0" smtClean="0"/>
              <a:t> </a:t>
            </a:r>
            <a:r>
              <a:rPr lang="it-IT" sz="2800" dirty="0" err="1" smtClean="0"/>
              <a:t>an</a:t>
            </a:r>
            <a:r>
              <a:rPr lang="it-IT" sz="2800" dirty="0" smtClean="0"/>
              <a:t> </a:t>
            </a:r>
            <a:r>
              <a:rPr lang="it-IT" sz="2800" dirty="0" err="1" smtClean="0"/>
              <a:t>example</a:t>
            </a:r>
            <a:r>
              <a:rPr lang="it-IT" sz="2800" dirty="0" smtClean="0"/>
              <a:t> case </a:t>
            </a:r>
            <a:r>
              <a:rPr lang="it-IT" sz="2800" dirty="0" err="1" smtClean="0"/>
              <a:t>by</a:t>
            </a:r>
            <a:r>
              <a:rPr lang="it-IT" sz="2800" dirty="0" smtClean="0"/>
              <a:t> </a:t>
            </a:r>
            <a:r>
              <a:rPr lang="it-IT" sz="2800" dirty="0" err="1" smtClean="0"/>
              <a:t>MonteCarlo</a:t>
            </a:r>
            <a:r>
              <a:rPr lang="it-IT" sz="2800" dirty="0" smtClean="0"/>
              <a:t> generation</a:t>
            </a:r>
          </a:p>
          <a:p>
            <a:pPr lvl="1"/>
            <a:r>
              <a:rPr lang="it-IT" dirty="0" err="1" smtClean="0"/>
              <a:t>Use</a:t>
            </a:r>
            <a:r>
              <a:rPr lang="it-IT" dirty="0" smtClean="0"/>
              <a:t> </a:t>
            </a:r>
            <a:r>
              <a:rPr lang="it-IT" baseline="30000" dirty="0" smtClean="0"/>
              <a:t>51</a:t>
            </a:r>
            <a:r>
              <a:rPr lang="it-IT" dirty="0" smtClean="0"/>
              <a:t>Cr 5MCi source at 8.25m </a:t>
            </a:r>
            <a:r>
              <a:rPr lang="it-IT" dirty="0" err="1" smtClean="0"/>
              <a:t>from</a:t>
            </a:r>
            <a:r>
              <a:rPr lang="it-IT" dirty="0" smtClean="0"/>
              <a:t> center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Borexino</a:t>
            </a:r>
            <a:endParaRPr lang="it-IT" dirty="0" smtClean="0"/>
          </a:p>
          <a:p>
            <a:pPr lvl="1"/>
            <a:r>
              <a:rPr lang="it-IT" dirty="0" err="1" smtClean="0"/>
              <a:t>Expected</a:t>
            </a:r>
            <a:r>
              <a:rPr lang="it-IT" dirty="0" smtClean="0"/>
              <a:t> rate </a:t>
            </a:r>
            <a:r>
              <a:rPr lang="it-IT" dirty="0" err="1" smtClean="0"/>
              <a:t>w</a:t>
            </a:r>
            <a:r>
              <a:rPr lang="it-IT" dirty="0" smtClean="0"/>
              <a:t>/o </a:t>
            </a:r>
            <a:r>
              <a:rPr lang="it-IT" dirty="0" err="1" smtClean="0"/>
              <a:t>osc</a:t>
            </a:r>
            <a:r>
              <a:rPr lang="it-IT" dirty="0" smtClean="0"/>
              <a:t>. 6375 </a:t>
            </a:r>
            <a:r>
              <a:rPr lang="it-IT" dirty="0" err="1" smtClean="0"/>
              <a:t>events</a:t>
            </a:r>
            <a:r>
              <a:rPr lang="it-IT" dirty="0" smtClean="0"/>
              <a:t> in 200 </a:t>
            </a:r>
            <a:r>
              <a:rPr lang="it-IT" dirty="0" err="1" smtClean="0"/>
              <a:t>days</a:t>
            </a:r>
            <a:endParaRPr lang="it-IT" dirty="0" smtClean="0"/>
          </a:p>
          <a:p>
            <a:pPr lvl="1"/>
            <a:r>
              <a:rPr lang="it-IT" dirty="0" smtClean="0"/>
              <a:t>Assume (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it-IT" dirty="0" smtClean="0">
                <a:ea typeface="Symbol" charset="2"/>
                <a:cs typeface="Symbol" charset="2"/>
              </a:rPr>
              <a:t>m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,sin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q</a:t>
            </a:r>
            <a:r>
              <a:rPr lang="it-IT" baseline="-25000" dirty="0" smtClean="0">
                <a:ea typeface="Symbol" charset="2"/>
                <a:cs typeface="Symbol" charset="2"/>
              </a:rPr>
              <a:t>SBL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) = (2</a:t>
            </a:r>
            <a:r>
              <a:rPr lang="it-IT" dirty="0" smtClean="0">
                <a:ea typeface="Symbol" charset="2"/>
                <a:cs typeface="Symbol" charset="2"/>
              </a:rPr>
              <a:t>eV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,0.15)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waves</a:t>
            </a:r>
            <a:r>
              <a:rPr lang="it-IT" b="1" dirty="0" smtClean="0">
                <a:solidFill>
                  <a:srgbClr val="FF0000"/>
                </a:solidFill>
              </a:rPr>
              <a:t> pattern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r51MC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1000" y="1666875"/>
            <a:ext cx="4800600" cy="3133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32308" y="1981200"/>
            <a:ext cx="1290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background</a:t>
            </a:r>
            <a:endParaRPr lang="it-IT" dirty="0"/>
          </a:p>
        </p:txBody>
      </p:sp>
      <p:sp>
        <p:nvSpPr>
          <p:cNvPr id="6" name="TextBox 5"/>
          <p:cNvSpPr txBox="1"/>
          <p:nvPr/>
        </p:nvSpPr>
        <p:spPr>
          <a:xfrm>
            <a:off x="5532308" y="2819400"/>
            <a:ext cx="2061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r>
              <a:rPr lang="it-IT" dirty="0" err="1" smtClean="0"/>
              <a:t>ot</a:t>
            </a:r>
            <a:r>
              <a:rPr lang="it-IT" dirty="0" smtClean="0"/>
              <a:t> </a:t>
            </a:r>
            <a:r>
              <a:rPr lang="it-IT" dirty="0" err="1" smtClean="0"/>
              <a:t>oscillated</a:t>
            </a:r>
            <a:r>
              <a:rPr lang="it-IT" dirty="0" smtClean="0"/>
              <a:t> </a:t>
            </a:r>
            <a:r>
              <a:rPr lang="it-IT" dirty="0" err="1" smtClean="0"/>
              <a:t>signal</a:t>
            </a:r>
            <a:endParaRPr lang="it-IT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4196376" y="2350532"/>
            <a:ext cx="1335932" cy="1154668"/>
          </a:xfrm>
          <a:prstGeom prst="straightConnector1">
            <a:avLst/>
          </a:prstGeom>
          <a:ln w="952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4196375" y="3188732"/>
            <a:ext cx="1335932" cy="785337"/>
          </a:xfrm>
          <a:prstGeom prst="straightConnector1">
            <a:avLst/>
          </a:prstGeom>
          <a:ln w="9525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Cr51BF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425777" y="3352800"/>
            <a:ext cx="3413423" cy="339446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66800" y="1981200"/>
            <a:ext cx="2886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(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it-IT" dirty="0" smtClean="0">
                <a:ea typeface="Symbol" charset="2"/>
                <a:cs typeface="Symbol" charset="2"/>
              </a:rPr>
              <a:t>m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,sin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q</a:t>
            </a:r>
            <a:r>
              <a:rPr lang="it-IT" baseline="-25000" dirty="0" smtClean="0">
                <a:ea typeface="Symbol" charset="2"/>
                <a:cs typeface="Symbol" charset="2"/>
              </a:rPr>
              <a:t>SBL</a:t>
            </a:r>
            <a:r>
              <a:rPr lang="it-IT" dirty="0" smtClean="0">
                <a:latin typeface="Symbol" charset="2"/>
                <a:ea typeface="Symbol" charset="2"/>
                <a:cs typeface="Symbol" charset="2"/>
              </a:rPr>
              <a:t>) = (2</a:t>
            </a:r>
            <a:r>
              <a:rPr lang="it-IT" dirty="0" smtClean="0">
                <a:ea typeface="Symbol" charset="2"/>
                <a:cs typeface="Symbol" charset="2"/>
              </a:rPr>
              <a:t>eV</a:t>
            </a:r>
            <a:r>
              <a:rPr lang="it-IT" baseline="30000" dirty="0" smtClean="0">
                <a:ea typeface="Symbol" charset="2"/>
                <a:cs typeface="Symbol" charset="2"/>
              </a:rPr>
              <a:t>2</a:t>
            </a:r>
            <a:r>
              <a:rPr lang="it-IT" dirty="0" smtClean="0">
                <a:ea typeface="Symbol" charset="2"/>
                <a:cs typeface="Symbol" charset="2"/>
              </a:rPr>
              <a:t>,0.15)</a:t>
            </a:r>
            <a:endParaRPr lang="it-IT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253C0-B9F4-CE48-9014-FF7BF8944EEB}" type="slidenum">
              <a:rPr lang="en-US"/>
              <a:pPr/>
              <a:t>52</a:t>
            </a:fld>
            <a:endParaRPr lang="en-US"/>
          </a:p>
        </p:txBody>
      </p:sp>
      <p:sp>
        <p:nvSpPr>
          <p:cNvPr id="45057" name="Rectangle 1"/>
          <p:cNvSpPr>
            <a:spLocks/>
          </p:cNvSpPr>
          <p:nvPr/>
        </p:nvSpPr>
        <p:spPr bwMode="auto">
          <a:xfrm>
            <a:off x="-35719" y="6697266"/>
            <a:ext cx="9206508" cy="196453"/>
          </a:xfrm>
          <a:prstGeom prst="rect">
            <a:avLst/>
          </a:prstGeom>
          <a:solidFill>
            <a:srgbClr val="004080">
              <a:alpha val="79999"/>
            </a:srgbClr>
          </a:solidFill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58" name="Rectangle 2"/>
          <p:cNvSpPr>
            <a:spLocks/>
          </p:cNvSpPr>
          <p:nvPr/>
        </p:nvSpPr>
        <p:spPr bwMode="auto">
          <a:xfrm>
            <a:off x="178594" y="6667128"/>
            <a:ext cx="4473773" cy="205383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/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LNGS,  Beyond Three Families - May 4</a:t>
            </a:r>
            <a:r>
              <a:rPr lang="en-US" sz="1000" b="1" baseline="32000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th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, 2011</a:t>
            </a:r>
          </a:p>
        </p:txBody>
      </p:sp>
      <p:sp>
        <p:nvSpPr>
          <p:cNvPr id="45059" name="Rectangle 3"/>
          <p:cNvSpPr>
            <a:spLocks/>
          </p:cNvSpPr>
          <p:nvPr/>
        </p:nvSpPr>
        <p:spPr bwMode="auto">
          <a:xfrm>
            <a:off x="3833068" y="6667128"/>
            <a:ext cx="4393406" cy="205383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/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M.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Pallavicini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-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Dipartimento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di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Fisica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-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Università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di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</a:t>
            </a:r>
            <a:r>
              <a:rPr lang="en-US" sz="1000" b="1" dirty="0" err="1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Genova</a:t>
            </a:r>
            <a:r>
              <a:rPr lang="en-US" sz="1000" b="1" dirty="0">
                <a:solidFill>
                  <a:srgbClr val="FFFFFF"/>
                </a:solidFill>
                <a:ea typeface="Times New Roman" pitchFamily="-65" charset="0"/>
                <a:cs typeface="Times New Roman" pitchFamily="-65" charset="0"/>
              </a:rPr>
              <a:t> &amp; INFN</a:t>
            </a: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562570" y="125016"/>
            <a:ext cx="339328" cy="312539"/>
          </a:xfrm>
          <a:prstGeom prst="rect">
            <a:avLst/>
          </a:prstGeom>
          <a:gradFill rotWithShape="0">
            <a:gsLst>
              <a:gs pos="0">
                <a:srgbClr val="AEFF8B"/>
              </a:gs>
              <a:gs pos="100000">
                <a:srgbClr val="6DA70D"/>
              </a:gs>
            </a:gsLst>
            <a:lin ang="0" scaled="1"/>
          </a:gradFill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64" name="Rectangle 8"/>
          <p:cNvSpPr>
            <a:spLocks/>
          </p:cNvSpPr>
          <p:nvPr/>
        </p:nvSpPr>
        <p:spPr bwMode="auto">
          <a:xfrm>
            <a:off x="526851" y="375047"/>
            <a:ext cx="437555" cy="312539"/>
          </a:xfrm>
          <a:prstGeom prst="rect">
            <a:avLst/>
          </a:prstGeom>
          <a:gradFill rotWithShape="0">
            <a:gsLst>
              <a:gs pos="0">
                <a:srgbClr val="FFFAFA"/>
              </a:gs>
              <a:gs pos="100000">
                <a:srgbClr val="17C8FF"/>
              </a:gs>
            </a:gsLst>
            <a:lin ang="0" scaled="1"/>
          </a:gradFill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65" name="Rectangle 9"/>
          <p:cNvSpPr>
            <a:spLocks/>
          </p:cNvSpPr>
          <p:nvPr/>
        </p:nvSpPr>
        <p:spPr bwMode="auto">
          <a:xfrm>
            <a:off x="375047" y="267891"/>
            <a:ext cx="348258" cy="312539"/>
          </a:xfrm>
          <a:prstGeom prst="rect">
            <a:avLst/>
          </a:prstGeom>
          <a:gradFill rotWithShape="0">
            <a:gsLst>
              <a:gs pos="0">
                <a:srgbClr val="FF9933"/>
              </a:gs>
              <a:gs pos="100000">
                <a:srgbClr val="FFCBAB"/>
              </a:gs>
            </a:gsLst>
            <a:lin ang="0" scaled="1"/>
          </a:gradFill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66" name="Rectangle 10"/>
          <p:cNvSpPr>
            <a:spLocks noGrp="1" noChangeArrowheads="1"/>
          </p:cNvSpPr>
          <p:nvPr>
            <p:ph type="title"/>
          </p:nvPr>
        </p:nvSpPr>
        <p:spPr>
          <a:xfrm>
            <a:off x="375047" y="135062"/>
            <a:ext cx="8229600" cy="695399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Ins="116994">
            <a:normAutofit fontScale="90000"/>
          </a:bodyPr>
          <a:lstStyle/>
          <a:p>
            <a:pPr marL="40182"/>
            <a:r>
              <a:rPr lang="en-US" b="1" baseline="32000" dirty="0">
                <a:solidFill>
                  <a:srgbClr val="FF0000"/>
                </a:solidFill>
                <a:ea typeface="Lucida Grande" pitchFamily="-65" charset="0"/>
                <a:cs typeface="Lucida Grande" pitchFamily="-65" charset="0"/>
              </a:rPr>
              <a:t>90</a:t>
            </a:r>
            <a:r>
              <a:rPr lang="en-US" b="1" dirty="0">
                <a:solidFill>
                  <a:srgbClr val="FF0000"/>
                </a:solidFill>
                <a:ea typeface="Lucida Grande" pitchFamily="-65" charset="0"/>
                <a:cs typeface="Lucida Grande" pitchFamily="-65" charset="0"/>
              </a:rPr>
              <a:t>Sr - 3 years - source in the center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2"/>
          <a:srcRect l="8267" t="8864" b="800"/>
          <a:stretch>
            <a:fillRect/>
          </a:stretch>
        </p:blipFill>
        <p:spPr bwMode="auto">
          <a:xfrm rot="5400000">
            <a:off x="1687562" y="-217439"/>
            <a:ext cx="5577706" cy="81159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5068" name="Rectangle 12"/>
          <p:cNvSpPr>
            <a:spLocks/>
          </p:cNvSpPr>
          <p:nvPr/>
        </p:nvSpPr>
        <p:spPr bwMode="auto">
          <a:xfrm>
            <a:off x="7696200" y="1135261"/>
            <a:ext cx="670917" cy="4884539"/>
          </a:xfrm>
          <a:prstGeom prst="rect">
            <a:avLst/>
          </a:prstGeom>
          <a:solidFill>
            <a:srgbClr val="676767">
              <a:alpha val="27843"/>
            </a:srgbClr>
          </a:solidFill>
          <a:ln w="12700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401961" y="1435299"/>
            <a:ext cx="1722310" cy="241101"/>
            <a:chOff x="0" y="56"/>
            <a:chExt cx="1543" cy="216"/>
          </a:xfrm>
        </p:grpSpPr>
        <p:sp>
          <p:nvSpPr>
            <p:cNvPr id="45070" name="Rectangle 14"/>
            <p:cNvSpPr>
              <a:spLocks/>
            </p:cNvSpPr>
            <p:nvPr/>
          </p:nvSpPr>
          <p:spPr bwMode="auto">
            <a:xfrm>
              <a:off x="0" y="56"/>
              <a:ext cx="304" cy="216"/>
            </a:xfrm>
            <a:prstGeom prst="rect">
              <a:avLst/>
            </a:prstGeom>
            <a:solidFill>
              <a:srgbClr val="9A9A9A"/>
            </a:solidFill>
            <a:ln w="12700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071" name="Rectangle 15"/>
            <p:cNvSpPr>
              <a:spLocks/>
            </p:cNvSpPr>
            <p:nvPr/>
          </p:nvSpPr>
          <p:spPr bwMode="auto">
            <a:xfrm>
              <a:off x="354" y="56"/>
              <a:ext cx="1189" cy="19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57799" bIns="0">
              <a:prstTxWarp prst="textNoShape">
                <a:avLst/>
              </a:prstTxWarp>
              <a:spAutoFit/>
            </a:bodyPr>
            <a:lstStyle/>
            <a:p>
              <a:pPr marL="40182"/>
              <a:r>
                <a:rPr lang="en-US" sz="1400" b="1" dirty="0" err="1" smtClean="0">
                  <a:ea typeface="Times New Roman" pitchFamily="-65" charset="0"/>
                  <a:cs typeface="Times New Roman" pitchFamily="-65" charset="0"/>
                </a:rPr>
                <a:t>KamLAND</a:t>
              </a:r>
              <a:r>
                <a:rPr lang="en-US" sz="1400" b="1" dirty="0" smtClean="0">
                  <a:ea typeface="Times New Roman" pitchFamily="-65" charset="0"/>
                  <a:cs typeface="Times New Roman" pitchFamily="-65" charset="0"/>
                </a:rPr>
                <a:t> bound</a:t>
              </a:r>
              <a:endParaRPr lang="en-US" sz="1400" b="1" dirty="0">
                <a:ea typeface="Times New Roman" pitchFamily="-65" charset="0"/>
                <a:cs typeface="Times New Roman" pitchFamily="-65" charset="0"/>
              </a:endParaRPr>
            </a:p>
          </p:txBody>
        </p:sp>
      </p:grp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Conclusions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sz="2800" dirty="0" err="1" smtClean="0"/>
              <a:t>There</a:t>
            </a:r>
            <a:r>
              <a:rPr lang="it-IT" sz="2800" dirty="0" smtClean="0"/>
              <a:t> are a </a:t>
            </a:r>
            <a:r>
              <a:rPr lang="it-IT" sz="2800" dirty="0" err="1" smtClean="0"/>
              <a:t>number</a:t>
            </a:r>
            <a:r>
              <a:rPr lang="it-IT" sz="2800" dirty="0" smtClean="0"/>
              <a:t> </a:t>
            </a:r>
            <a:r>
              <a:rPr lang="it-IT" sz="2800" dirty="0" err="1" smtClean="0"/>
              <a:t>of</a:t>
            </a:r>
            <a:r>
              <a:rPr lang="it-IT" sz="2800" dirty="0" smtClean="0"/>
              <a:t> </a:t>
            </a:r>
            <a:r>
              <a:rPr lang="it-IT" sz="2800" dirty="0" err="1" smtClean="0"/>
              <a:t>experimental</a:t>
            </a:r>
            <a:r>
              <a:rPr lang="it-IT" sz="2800" dirty="0" smtClean="0"/>
              <a:t> </a:t>
            </a:r>
            <a:r>
              <a:rPr lang="it-IT" sz="2800" dirty="0" err="1" smtClean="0"/>
              <a:t>anomalies</a:t>
            </a:r>
            <a:r>
              <a:rPr lang="it-IT" sz="2800" dirty="0" smtClean="0"/>
              <a:t>/</a:t>
            </a:r>
            <a:r>
              <a:rPr lang="it-IT" sz="2800" dirty="0" err="1" smtClean="0"/>
              <a:t>hints</a:t>
            </a:r>
            <a:r>
              <a:rPr lang="it-IT" sz="2800" dirty="0" smtClean="0"/>
              <a:t> </a:t>
            </a:r>
            <a:r>
              <a:rPr lang="it-IT" sz="2800" dirty="0" err="1" smtClean="0"/>
              <a:t>which</a:t>
            </a:r>
            <a:r>
              <a:rPr lang="it-IT" sz="2800" dirty="0" smtClean="0"/>
              <a:t> </a:t>
            </a:r>
            <a:r>
              <a:rPr lang="it-IT" sz="2800" dirty="0" err="1" smtClean="0"/>
              <a:t>could</a:t>
            </a:r>
            <a:r>
              <a:rPr lang="it-IT" sz="2800" dirty="0" smtClean="0"/>
              <a:t> </a:t>
            </a:r>
            <a:r>
              <a:rPr lang="it-IT" sz="2800" dirty="0" err="1" smtClean="0"/>
              <a:t>be</a:t>
            </a:r>
            <a:r>
              <a:rPr lang="it-IT" sz="2800" dirty="0" smtClean="0"/>
              <a:t> </a:t>
            </a:r>
            <a:r>
              <a:rPr lang="it-IT" sz="2800" dirty="0" err="1" smtClean="0"/>
              <a:t>explained</a:t>
            </a:r>
            <a:r>
              <a:rPr lang="it-IT" sz="2800" dirty="0" smtClean="0"/>
              <a:t> in the </a:t>
            </a:r>
            <a:r>
              <a:rPr lang="it-IT" sz="2800" dirty="0" err="1" smtClean="0"/>
              <a:t>framework</a:t>
            </a:r>
            <a:r>
              <a:rPr lang="it-IT" sz="2800" dirty="0" smtClean="0"/>
              <a:t> </a:t>
            </a:r>
            <a:r>
              <a:rPr lang="it-IT" sz="2800" dirty="0" err="1" smtClean="0"/>
              <a:t>of</a:t>
            </a:r>
            <a:r>
              <a:rPr lang="it-IT" sz="2800" dirty="0" smtClean="0"/>
              <a:t> 3+1 and 3+2 </a:t>
            </a:r>
            <a:r>
              <a:rPr lang="it-IT" sz="2800" dirty="0" err="1" smtClean="0"/>
              <a:t>scenarios</a:t>
            </a:r>
            <a:endParaRPr lang="it-IT" sz="2800" dirty="0" smtClean="0"/>
          </a:p>
          <a:p>
            <a:pPr algn="just"/>
            <a:endParaRPr lang="it-IT" sz="2800" dirty="0" smtClean="0"/>
          </a:p>
          <a:p>
            <a:pPr algn="just"/>
            <a:r>
              <a:rPr lang="it-IT" sz="2800" dirty="0" err="1" smtClean="0"/>
              <a:t>Cosmology</a:t>
            </a:r>
            <a:r>
              <a:rPr lang="it-IT" sz="2800" dirty="0" smtClean="0"/>
              <a:t> and BBN </a:t>
            </a:r>
            <a:r>
              <a:rPr lang="it-IT" sz="2800" dirty="0" err="1" smtClean="0"/>
              <a:t>could</a:t>
            </a:r>
            <a:r>
              <a:rPr lang="it-IT" sz="2800" dirty="0" smtClean="0"/>
              <a:t> </a:t>
            </a:r>
            <a:r>
              <a:rPr lang="it-IT" sz="2800" dirty="0" err="1" smtClean="0"/>
              <a:t>bring</a:t>
            </a:r>
            <a:r>
              <a:rPr lang="it-IT" sz="2800" dirty="0" smtClean="0"/>
              <a:t> </a:t>
            </a:r>
            <a:r>
              <a:rPr lang="it-IT" sz="2800" dirty="0" err="1" smtClean="0"/>
              <a:t>important</a:t>
            </a:r>
            <a:r>
              <a:rPr lang="it-IT" sz="2800" dirty="0" smtClean="0"/>
              <a:t> </a:t>
            </a:r>
            <a:r>
              <a:rPr lang="it-IT" sz="2800" dirty="0" err="1" smtClean="0"/>
              <a:t>restriction</a:t>
            </a:r>
            <a:endParaRPr lang="it-IT" sz="2800" dirty="0" smtClean="0"/>
          </a:p>
          <a:p>
            <a:pPr algn="just">
              <a:buNone/>
            </a:pPr>
            <a:endParaRPr lang="it-IT" sz="2800" dirty="0" smtClean="0"/>
          </a:p>
          <a:p>
            <a:pPr algn="just"/>
            <a:r>
              <a:rPr lang="it-IT" sz="2800" dirty="0" smtClean="0"/>
              <a:t>At </a:t>
            </a:r>
            <a:r>
              <a:rPr lang="it-IT" sz="2800" dirty="0" err="1" smtClean="0"/>
              <a:t>present</a:t>
            </a:r>
            <a:r>
              <a:rPr lang="it-IT" sz="2800" dirty="0" smtClean="0"/>
              <a:t> </a:t>
            </a:r>
            <a:r>
              <a:rPr lang="it-IT" sz="2800" dirty="0" err="1" smtClean="0"/>
              <a:t>LSND+MiniBoone</a:t>
            </a:r>
            <a:r>
              <a:rPr lang="it-IT" sz="2800" dirty="0" smtClean="0"/>
              <a:t> anti-neutrino mode </a:t>
            </a:r>
            <a:r>
              <a:rPr lang="it-IT" sz="2800" dirty="0" err="1" smtClean="0"/>
              <a:t>gives</a:t>
            </a:r>
            <a:endParaRPr lang="it-IT" sz="2800" dirty="0" smtClean="0"/>
          </a:p>
          <a:p>
            <a:pPr lvl="1" algn="just"/>
            <a:r>
              <a:rPr lang="en-US" sz="2400" dirty="0" smtClean="0"/>
              <a:t>A</a:t>
            </a:r>
            <a:r>
              <a:rPr lang="it-IT" sz="2400" dirty="0" err="1" smtClean="0"/>
              <a:t>nti-</a:t>
            </a:r>
            <a:r>
              <a:rPr lang="it-IT" sz="2400" dirty="0" err="1" smtClean="0">
                <a:latin typeface="Symbol" charset="2"/>
                <a:cs typeface="Symbol" charset="2"/>
              </a:rPr>
              <a:t>n</a:t>
            </a:r>
            <a:r>
              <a:rPr lang="it-IT" sz="2400" dirty="0" smtClean="0">
                <a:cs typeface="Symbol" charset="2"/>
              </a:rPr>
              <a:t> data:</a:t>
            </a:r>
          </a:p>
          <a:p>
            <a:pPr lvl="2" algn="just"/>
            <a:r>
              <a:rPr lang="it-IT" sz="2000" dirty="0" smtClean="0">
                <a:cs typeface="Symbol" charset="2"/>
              </a:rPr>
              <a:t> </a:t>
            </a:r>
            <a:r>
              <a:rPr lang="it-IT" sz="2000" b="1" dirty="0" smtClean="0">
                <a:cs typeface="Symbol" charset="2"/>
              </a:rPr>
              <a:t>0.007 &lt;~ sin</a:t>
            </a:r>
            <a:r>
              <a:rPr lang="it-IT" sz="2000" b="1" baseline="30000" dirty="0" smtClean="0">
                <a:cs typeface="Symbol" charset="2"/>
              </a:rPr>
              <a:t>2</a:t>
            </a:r>
            <a:r>
              <a:rPr lang="it-IT" sz="2000" b="1" dirty="0" smtClean="0">
                <a:cs typeface="Symbol" charset="2"/>
              </a:rPr>
              <a:t>(2</a:t>
            </a:r>
            <a:r>
              <a:rPr lang="it-IT" sz="2000" b="1" dirty="0" smtClean="0">
                <a:latin typeface="Symbol" charset="2"/>
                <a:cs typeface="Symbol" charset="2"/>
              </a:rPr>
              <a:t>q</a:t>
            </a:r>
            <a:r>
              <a:rPr lang="it-IT" sz="2000" b="1" baseline="-25000" dirty="0" smtClean="0">
                <a:cs typeface="Symbol" charset="2"/>
              </a:rPr>
              <a:t>ee</a:t>
            </a:r>
            <a:r>
              <a:rPr lang="it-IT" sz="2000" b="1" dirty="0" smtClean="0">
                <a:cs typeface="Symbol" charset="2"/>
              </a:rPr>
              <a:t>) &lt;~ 0.06 at 95% C.L.</a:t>
            </a:r>
          </a:p>
          <a:p>
            <a:pPr lvl="2" algn="just"/>
            <a:r>
              <a:rPr lang="it-IT" sz="2000" b="1" dirty="0" smtClean="0">
                <a:cs typeface="Symbol" charset="2"/>
              </a:rPr>
              <a:t>0.2 &lt;~ </a:t>
            </a:r>
            <a:r>
              <a:rPr lang="it-IT" sz="2000" b="1" dirty="0" smtClean="0">
                <a:latin typeface="Symbol" charset="2"/>
                <a:cs typeface="Symbol" charset="2"/>
              </a:rPr>
              <a:t>D</a:t>
            </a:r>
            <a:r>
              <a:rPr lang="it-IT" sz="2000" b="1" dirty="0" smtClean="0">
                <a:cs typeface="Symbol" charset="2"/>
              </a:rPr>
              <a:t>m</a:t>
            </a:r>
            <a:r>
              <a:rPr lang="it-IT" sz="2000" b="1" baseline="30000" dirty="0" smtClean="0">
                <a:cs typeface="Symbol" charset="2"/>
              </a:rPr>
              <a:t>2</a:t>
            </a:r>
            <a:r>
              <a:rPr lang="it-IT" sz="2000" b="1" dirty="0" smtClean="0">
                <a:cs typeface="Symbol" charset="2"/>
              </a:rPr>
              <a:t> &lt;~ </a:t>
            </a:r>
            <a:r>
              <a:rPr lang="it-IT" sz="2000" b="1" dirty="0" err="1" smtClean="0">
                <a:cs typeface="Symbol" charset="2"/>
              </a:rPr>
              <a:t>1</a:t>
            </a:r>
            <a:r>
              <a:rPr lang="it-IT" sz="2000" b="1" dirty="0" smtClean="0">
                <a:cs typeface="Symbol" charset="2"/>
              </a:rPr>
              <a:t> at 95% C.L. </a:t>
            </a:r>
            <a:endParaRPr lang="it-IT" sz="2000" b="1" dirty="0" smtClean="0"/>
          </a:p>
          <a:p>
            <a:pPr algn="just">
              <a:buNone/>
            </a:pPr>
            <a:r>
              <a:rPr lang="it-IT" sz="2800" dirty="0" smtClean="0"/>
              <a:t> </a:t>
            </a:r>
          </a:p>
          <a:p>
            <a:r>
              <a:rPr lang="it-IT" sz="2800" dirty="0" smtClean="0"/>
              <a:t>An </a:t>
            </a:r>
            <a:r>
              <a:rPr lang="it-IT" sz="2800" dirty="0" err="1" smtClean="0"/>
              <a:t>artificial</a:t>
            </a:r>
            <a:r>
              <a:rPr lang="it-IT" sz="2800" dirty="0" smtClean="0"/>
              <a:t> neutrino source </a:t>
            </a:r>
            <a:r>
              <a:rPr lang="it-IT" sz="2800" dirty="0" err="1" smtClean="0"/>
              <a:t>experiment</a:t>
            </a:r>
            <a:r>
              <a:rPr lang="it-IT" sz="2800" dirty="0" smtClean="0"/>
              <a:t> in </a:t>
            </a:r>
            <a:r>
              <a:rPr lang="it-IT" sz="2800" dirty="0" err="1" smtClean="0"/>
              <a:t>Borexino</a:t>
            </a:r>
            <a:r>
              <a:rPr lang="it-IT" sz="2800" dirty="0" smtClean="0"/>
              <a:t> </a:t>
            </a:r>
            <a:r>
              <a:rPr lang="it-IT" sz="2800" dirty="0" err="1" smtClean="0"/>
              <a:t>will</a:t>
            </a:r>
            <a:endParaRPr lang="it-IT" sz="2000" dirty="0" smtClean="0"/>
          </a:p>
          <a:p>
            <a:pPr lvl="1"/>
            <a:r>
              <a:rPr lang="it-IT" sz="2400" dirty="0" smtClean="0">
                <a:latin typeface="Symbol" charset="2"/>
                <a:cs typeface="Symbol" charset="2"/>
              </a:rPr>
              <a:t>D</a:t>
            </a:r>
            <a:r>
              <a:rPr lang="it-IT" sz="2400" dirty="0" smtClean="0">
                <a:cs typeface="Symbol" charset="2"/>
              </a:rPr>
              <a:t>m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~ 0.3 eV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  and sin</a:t>
            </a:r>
            <a:r>
              <a:rPr lang="it-IT" sz="2400" baseline="30000" dirty="0" smtClean="0">
                <a:cs typeface="Symbol" charset="2"/>
              </a:rPr>
              <a:t>2</a:t>
            </a:r>
            <a:r>
              <a:rPr lang="it-IT" sz="2400" dirty="0" smtClean="0">
                <a:cs typeface="Symbol" charset="2"/>
              </a:rPr>
              <a:t>2</a:t>
            </a:r>
            <a:r>
              <a:rPr lang="it-IT" sz="2400" dirty="0" smtClean="0">
                <a:latin typeface="Symbol" charset="2"/>
                <a:cs typeface="Symbol" charset="2"/>
              </a:rPr>
              <a:t>q</a:t>
            </a:r>
            <a:r>
              <a:rPr lang="it-IT" sz="2400" dirty="0" smtClean="0">
                <a:cs typeface="Symbol" charset="2"/>
              </a:rPr>
              <a:t> &gt; 0.04</a:t>
            </a:r>
            <a:r>
              <a:rPr lang="it-IT" sz="2400" dirty="0" smtClean="0">
                <a:latin typeface="Symbol" charset="2"/>
                <a:cs typeface="Symbol" charset="2"/>
              </a:rPr>
              <a:t> </a:t>
            </a:r>
            <a:r>
              <a:rPr lang="it-IT" sz="2400" dirty="0" smtClean="0"/>
              <a:t> </a:t>
            </a:r>
            <a:r>
              <a:rPr lang="it-IT" sz="2400" dirty="0" err="1" smtClean="0"/>
              <a:t>outside</a:t>
            </a:r>
            <a:r>
              <a:rPr lang="it-IT" sz="2400" dirty="0" smtClean="0"/>
              <a:t> the detector</a:t>
            </a:r>
          </a:p>
          <a:p>
            <a:pPr lvl="1"/>
            <a:r>
              <a:rPr lang="en-US" sz="2400" dirty="0" smtClean="0"/>
              <a:t>X</a:t>
            </a:r>
            <a:r>
              <a:rPr lang="it-IT" sz="2400" dirty="0" err="1" smtClean="0"/>
              <a:t>x</a:t>
            </a:r>
            <a:r>
              <a:rPr lang="it-IT" sz="2400" dirty="0" smtClean="0"/>
              <a:t> inside the detector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Mass </a:t>
            </a:r>
            <a:r>
              <a:rPr lang="it-IT" b="1" dirty="0" err="1" smtClean="0">
                <a:solidFill>
                  <a:srgbClr val="FF0000"/>
                </a:solidFill>
              </a:rPr>
              <a:t>hierarchy</a:t>
            </a:r>
            <a:r>
              <a:rPr lang="it-IT" b="1" dirty="0" smtClean="0">
                <a:solidFill>
                  <a:srgbClr val="FF0000"/>
                </a:solidFill>
              </a:rPr>
              <a:t> and </a:t>
            </a:r>
            <a:r>
              <a:rPr lang="it-IT" b="1" dirty="0" err="1" smtClean="0">
                <a:solidFill>
                  <a:srgbClr val="FF0000"/>
                </a:solidFill>
              </a:rPr>
              <a:t>oscillations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22844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143000" y="32750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43000" y="37322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1143000" y="3504406"/>
            <a:ext cx="4556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1027906" y="3009106"/>
            <a:ext cx="14462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8800" y="2667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31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327197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21</a:t>
            </a:r>
            <a:endParaRPr lang="it-IT" dirty="0">
              <a:latin typeface="Symbol" charset="2"/>
              <a:cs typeface="Symbol" charset="2"/>
            </a:endParaRPr>
          </a:p>
        </p:txBody>
      </p:sp>
      <p:pic>
        <p:nvPicPr>
          <p:cNvPr id="15" name="Picture 14" descr="Pee3nu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114800" y="1763712"/>
            <a:ext cx="4572000" cy="30226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10800000">
            <a:off x="7315202" y="3963988"/>
            <a:ext cx="990608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6096002" y="3963988"/>
            <a:ext cx="990598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572080" y="364131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LBL</a:t>
            </a:r>
            <a:endParaRPr lang="it-IT" dirty="0"/>
          </a:p>
        </p:txBody>
      </p:sp>
      <p:sp>
        <p:nvSpPr>
          <p:cNvPr id="29" name="TextBox 28"/>
          <p:cNvSpPr txBox="1"/>
          <p:nvPr/>
        </p:nvSpPr>
        <p:spPr>
          <a:xfrm>
            <a:off x="6400800" y="364131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SBL</a:t>
            </a:r>
            <a:endParaRPr lang="it-IT" dirty="0"/>
          </a:p>
        </p:txBody>
      </p:sp>
      <p:sp>
        <p:nvSpPr>
          <p:cNvPr id="30" name="TextBox 29"/>
          <p:cNvSpPr txBox="1"/>
          <p:nvPr/>
        </p:nvSpPr>
        <p:spPr>
          <a:xfrm>
            <a:off x="6475383" y="2133600"/>
            <a:ext cx="45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q</a:t>
            </a:r>
            <a:r>
              <a:rPr lang="it-IT" baseline="-25000" dirty="0" smtClean="0">
                <a:latin typeface="Symbol" charset="2"/>
                <a:cs typeface="Symbol" charset="2"/>
              </a:rPr>
              <a:t>13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96200" y="2831068"/>
            <a:ext cx="45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q</a:t>
            </a:r>
            <a:r>
              <a:rPr lang="it-IT" baseline="-25000" dirty="0" smtClean="0">
                <a:latin typeface="Symbol" charset="2"/>
                <a:cs typeface="Symbol" charset="2"/>
              </a:rPr>
              <a:t>12</a:t>
            </a:r>
            <a:endParaRPr lang="it-IT" dirty="0">
              <a:latin typeface="Symbol" charset="2"/>
              <a:cs typeface="Symbol" charset="2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143000" y="45704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43000" y="5027612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066800" y="6019800"/>
            <a:ext cx="2209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1030288" y="5295900"/>
            <a:ext cx="14462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1144588" y="4800600"/>
            <a:ext cx="455612" cy="15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3400" y="4583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21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65677" y="5345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Symbol" charset="2"/>
                <a:cs typeface="Symbol" charset="2"/>
              </a:rPr>
              <a:t>D</a:t>
            </a:r>
            <a:r>
              <a:rPr lang="it-IT" dirty="0" smtClean="0">
                <a:cs typeface="Symbol" charset="2"/>
              </a:rPr>
              <a:t>m</a:t>
            </a:r>
            <a:r>
              <a:rPr lang="it-IT" baseline="30000" dirty="0" smtClean="0">
                <a:cs typeface="Symbol" charset="2"/>
              </a:rPr>
              <a:t>2</a:t>
            </a:r>
            <a:r>
              <a:rPr lang="it-IT" baseline="-25000" dirty="0" smtClean="0">
                <a:cs typeface="Symbol" charset="2"/>
              </a:rPr>
              <a:t>31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10200" y="1611868"/>
            <a:ext cx="2291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Reactor</a:t>
            </a:r>
            <a:r>
              <a:rPr lang="it-IT" dirty="0" smtClean="0"/>
              <a:t> </a:t>
            </a:r>
            <a:r>
              <a:rPr lang="it-IT" dirty="0" err="1" smtClean="0"/>
              <a:t>anti-neutrinos</a:t>
            </a:r>
            <a:endParaRPr lang="it-IT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4800600" y="2667000"/>
            <a:ext cx="609600" cy="1588"/>
          </a:xfrm>
          <a:prstGeom prst="line">
            <a:avLst/>
          </a:prstGeom>
          <a:ln>
            <a:solidFill>
              <a:srgbClr val="3366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76800" y="2286000"/>
            <a:ext cx="42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</a:t>
            </a:r>
            <a:r>
              <a:rPr lang="it-IT" dirty="0" smtClean="0">
                <a:latin typeface="Symbol" charset="2"/>
                <a:cs typeface="Symbol" charset="2"/>
              </a:rPr>
              <a:t>n</a:t>
            </a:r>
            <a:endParaRPr lang="it-IT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800600" y="3275012"/>
            <a:ext cx="609600" cy="1588"/>
          </a:xfrm>
          <a:prstGeom prst="line">
            <a:avLst/>
          </a:prstGeom>
          <a:ln>
            <a:solidFill>
              <a:srgbClr val="3366FF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76800" y="2895600"/>
            <a:ext cx="42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3</a:t>
            </a:r>
            <a:r>
              <a:rPr lang="it-IT" dirty="0" smtClean="0">
                <a:latin typeface="Symbol" charset="2"/>
                <a:cs typeface="Symbol" charset="2"/>
              </a:rPr>
              <a:t>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362200"/>
            <a:ext cx="8229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Anomalies/hints for 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+mj-ea"/>
                <a:cs typeface="Symbol" charset="2"/>
              </a:rPr>
              <a:t>D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Symbol" charset="2"/>
              </a:rPr>
              <a:t>m</a:t>
            </a:r>
            <a:r>
              <a:rPr kumimoji="0" lang="it-IT" sz="44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Symbol" charset="2"/>
              </a:rPr>
              <a:t>2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Symbol" charset="2"/>
              </a:rPr>
              <a:t> 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Symbol" charset="2"/>
              </a:rPr>
              <a:t> 1 eV</a:t>
            </a:r>
            <a:r>
              <a:rPr kumimoji="0" lang="it-IT" sz="44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Symbol" charset="2"/>
              </a:rPr>
              <a:t>2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LSND and </a:t>
            </a:r>
            <a:r>
              <a:rPr lang="it-IT" b="1" dirty="0" err="1" smtClean="0">
                <a:solidFill>
                  <a:srgbClr val="FF0000"/>
                </a:solidFill>
              </a:rPr>
              <a:t>MiniBooNE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8686800" cy="5668963"/>
          </a:xfrm>
        </p:spPr>
        <p:txBody>
          <a:bodyPr>
            <a:normAutofit/>
          </a:bodyPr>
          <a:lstStyle/>
          <a:p>
            <a:r>
              <a:rPr lang="it-IT" sz="1730" b="1" dirty="0" smtClean="0"/>
              <a:t>LSND </a:t>
            </a:r>
          </a:p>
          <a:p>
            <a:pPr lvl="1"/>
            <a:r>
              <a:rPr lang="en-US" sz="1730" dirty="0" smtClean="0"/>
              <a:t>A</a:t>
            </a:r>
            <a:r>
              <a:rPr lang="it-IT" sz="1730" dirty="0" err="1" smtClean="0"/>
              <a:t>ppearance</a:t>
            </a:r>
            <a:r>
              <a:rPr lang="it-IT" sz="1730" dirty="0" smtClean="0"/>
              <a:t>:</a:t>
            </a:r>
          </a:p>
          <a:p>
            <a:pPr lvl="1"/>
            <a:r>
              <a:rPr lang="it-IT" sz="1730" dirty="0" err="1" smtClean="0"/>
              <a:t>L</a:t>
            </a:r>
            <a:r>
              <a:rPr lang="it-IT" sz="1730" dirty="0" smtClean="0"/>
              <a:t>/E ~ (25-35 </a:t>
            </a:r>
            <a:r>
              <a:rPr lang="it-IT" sz="1730" dirty="0" err="1" smtClean="0"/>
              <a:t>m</a:t>
            </a:r>
            <a:r>
              <a:rPr lang="it-IT" sz="1730" dirty="0" smtClean="0"/>
              <a:t>)/(20 </a:t>
            </a:r>
            <a:r>
              <a:rPr lang="en-US" sz="1730" dirty="0" smtClean="0"/>
              <a:t>–</a:t>
            </a:r>
            <a:r>
              <a:rPr lang="it-IT" sz="1730" dirty="0" smtClean="0"/>
              <a:t> 53 </a:t>
            </a:r>
            <a:r>
              <a:rPr lang="it-IT" sz="1730" dirty="0" err="1" smtClean="0"/>
              <a:t>MeV</a:t>
            </a:r>
            <a:r>
              <a:rPr lang="it-IT" sz="1730" dirty="0" smtClean="0"/>
              <a:t>) ~ 0.5 </a:t>
            </a:r>
            <a:r>
              <a:rPr lang="en-US" sz="1730" dirty="0" smtClean="0"/>
              <a:t>–</a:t>
            </a:r>
            <a:r>
              <a:rPr lang="it-IT" sz="1730" dirty="0" smtClean="0"/>
              <a:t> </a:t>
            </a:r>
            <a:r>
              <a:rPr lang="it-IT" sz="1730" dirty="0" err="1" smtClean="0"/>
              <a:t>2</a:t>
            </a:r>
            <a:r>
              <a:rPr lang="it-IT" sz="1730" dirty="0" smtClean="0"/>
              <a:t> </a:t>
            </a:r>
            <a:r>
              <a:rPr lang="it-IT" sz="1730" dirty="0" err="1" smtClean="0"/>
              <a:t>m</a:t>
            </a:r>
            <a:r>
              <a:rPr lang="it-IT" sz="1730" dirty="0" smtClean="0"/>
              <a:t>/</a:t>
            </a:r>
            <a:r>
              <a:rPr lang="it-IT" sz="1730" dirty="0" err="1" smtClean="0"/>
              <a:t>MeV</a:t>
            </a:r>
            <a:endParaRPr lang="it-IT" sz="1730" dirty="0" smtClean="0"/>
          </a:p>
          <a:p>
            <a:pPr lvl="1"/>
            <a:r>
              <a:rPr lang="en-US" sz="1730" dirty="0" smtClean="0"/>
              <a:t>Electron a</a:t>
            </a:r>
            <a:r>
              <a:rPr lang="it-IT" sz="1730" dirty="0" err="1" smtClean="0"/>
              <a:t>nti-neutrino</a:t>
            </a:r>
            <a:r>
              <a:rPr lang="it-IT" sz="1730" dirty="0" smtClean="0"/>
              <a:t> </a:t>
            </a:r>
            <a:r>
              <a:rPr lang="it-IT" sz="1730" dirty="0" err="1" smtClean="0"/>
              <a:t>candidates</a:t>
            </a:r>
            <a:r>
              <a:rPr lang="it-IT" sz="1730" dirty="0" smtClean="0"/>
              <a:t>: 87.9±22.4±6.0 (</a:t>
            </a:r>
            <a:r>
              <a:rPr lang="it-IT" sz="1730" b="1" dirty="0" smtClean="0"/>
              <a:t>3.8</a:t>
            </a:r>
            <a:r>
              <a:rPr lang="it-IT" sz="1730" b="1" dirty="0" smtClean="0">
                <a:latin typeface="Symbol" charset="2"/>
                <a:cs typeface="Symbol" charset="2"/>
              </a:rPr>
              <a:t>s</a:t>
            </a:r>
            <a:r>
              <a:rPr lang="it-IT" sz="1730" dirty="0" smtClean="0">
                <a:cs typeface="Symbol" charset="2"/>
              </a:rPr>
              <a:t>)</a:t>
            </a:r>
            <a:endParaRPr lang="it-IT" sz="1730" dirty="0" smtClean="0"/>
          </a:p>
          <a:p>
            <a:pPr lvl="1"/>
            <a:r>
              <a:rPr lang="en-US" sz="1730" dirty="0" err="1" smtClean="0"/>
              <a:t>P</a:t>
            </a:r>
            <a:r>
              <a:rPr lang="en-US" sz="1730" baseline="-25000" dirty="0" err="1" smtClean="0">
                <a:latin typeface="Symbol" charset="2"/>
                <a:cs typeface="Symbol" charset="2"/>
              </a:rPr>
              <a:t>m</a:t>
            </a:r>
            <a:r>
              <a:rPr lang="en-US" sz="1730" baseline="-25000" dirty="0" err="1" smtClean="0">
                <a:cs typeface="Symbol" charset="2"/>
              </a:rPr>
              <a:t>e</a:t>
            </a:r>
            <a:r>
              <a:rPr lang="en-US" sz="1730" baseline="-25000" dirty="0" smtClean="0">
                <a:cs typeface="Symbol" charset="2"/>
              </a:rPr>
              <a:t> </a:t>
            </a:r>
            <a:r>
              <a:rPr lang="en-US" sz="1730" dirty="0" smtClean="0">
                <a:cs typeface="Symbol" charset="2"/>
              </a:rPr>
              <a:t>= 0.264±0.067±0.045</a:t>
            </a:r>
            <a:endParaRPr lang="it-IT" sz="1730" dirty="0" smtClean="0"/>
          </a:p>
          <a:p>
            <a:r>
              <a:rPr lang="it-IT" sz="1730" b="1" dirty="0" err="1" smtClean="0"/>
              <a:t>MiniBooNE</a:t>
            </a:r>
            <a:endParaRPr lang="it-IT" sz="1730" b="1" dirty="0" smtClean="0"/>
          </a:p>
          <a:p>
            <a:pPr lvl="1"/>
            <a:r>
              <a:rPr lang="it-IT" sz="1730" dirty="0" err="1" smtClean="0"/>
              <a:t>Appearance</a:t>
            </a:r>
            <a:r>
              <a:rPr lang="it-IT" sz="1730" dirty="0" smtClean="0"/>
              <a:t>:</a:t>
            </a:r>
          </a:p>
          <a:p>
            <a:pPr lvl="1"/>
            <a:r>
              <a:rPr lang="en-US" sz="1730" dirty="0" smtClean="0"/>
              <a:t>L/E ~ 1Km/1GeV</a:t>
            </a:r>
          </a:p>
          <a:p>
            <a:pPr lvl="1"/>
            <a:r>
              <a:rPr lang="en-US" sz="1730" b="1" dirty="0" smtClean="0">
                <a:solidFill>
                  <a:srgbClr val="FF0000"/>
                </a:solidFill>
              </a:rPr>
              <a:t>Neutrino mode</a:t>
            </a:r>
            <a:r>
              <a:rPr lang="en-US" sz="1730" dirty="0" smtClean="0"/>
              <a:t>: no evidence of oscillations above 450 </a:t>
            </a:r>
            <a:r>
              <a:rPr lang="en-US" sz="1730" dirty="0" err="1" smtClean="0"/>
              <a:t>MeV</a:t>
            </a:r>
            <a:endParaRPr lang="en-US" sz="1730" dirty="0" smtClean="0"/>
          </a:p>
          <a:p>
            <a:pPr lvl="1"/>
            <a:r>
              <a:rPr lang="en-US" sz="1730" dirty="0" smtClean="0"/>
              <a:t>Low energy (200-450 </a:t>
            </a:r>
            <a:r>
              <a:rPr lang="en-US" sz="1730" dirty="0" err="1" smtClean="0"/>
              <a:t>MeV</a:t>
            </a:r>
            <a:r>
              <a:rPr lang="en-US" sz="1730" dirty="0" smtClean="0"/>
              <a:t>) excess:  128.8±20.4±38.3 </a:t>
            </a:r>
            <a:r>
              <a:rPr lang="it-IT" sz="1730" dirty="0" smtClean="0"/>
              <a:t>(</a:t>
            </a:r>
            <a:r>
              <a:rPr lang="it-IT" sz="1730" b="1" dirty="0" smtClean="0"/>
              <a:t>3.0</a:t>
            </a:r>
            <a:r>
              <a:rPr lang="it-IT" sz="1730" b="1" dirty="0" smtClean="0">
                <a:latin typeface="Symbol" charset="2"/>
                <a:cs typeface="Symbol" charset="2"/>
              </a:rPr>
              <a:t>s</a:t>
            </a:r>
            <a:r>
              <a:rPr lang="it-IT" sz="1730" dirty="0" smtClean="0">
                <a:cs typeface="Symbol" charset="2"/>
              </a:rPr>
              <a:t>)</a:t>
            </a:r>
          </a:p>
          <a:p>
            <a:pPr lvl="1"/>
            <a:r>
              <a:rPr lang="it-IT" sz="1730" dirty="0" err="1" smtClean="0">
                <a:cs typeface="Symbol" charset="2"/>
              </a:rPr>
              <a:t>Possible</a:t>
            </a:r>
            <a:r>
              <a:rPr lang="it-IT" sz="1730" dirty="0" smtClean="0">
                <a:cs typeface="Symbol" charset="2"/>
              </a:rPr>
              <a:t> </a:t>
            </a:r>
            <a:r>
              <a:rPr lang="it-IT" sz="1730" dirty="0" err="1" smtClean="0">
                <a:cs typeface="Symbol" charset="2"/>
              </a:rPr>
              <a:t>explanation</a:t>
            </a:r>
            <a:r>
              <a:rPr lang="it-IT" sz="1730" dirty="0" smtClean="0">
                <a:cs typeface="Symbol" charset="2"/>
              </a:rPr>
              <a:t> </a:t>
            </a:r>
            <a:r>
              <a:rPr lang="it-IT" sz="1730" dirty="0" err="1" smtClean="0">
                <a:cs typeface="Symbol" charset="2"/>
              </a:rPr>
              <a:t>from</a:t>
            </a:r>
            <a:r>
              <a:rPr lang="it-IT" sz="1730" dirty="0" smtClean="0">
                <a:cs typeface="Symbol" charset="2"/>
              </a:rPr>
              <a:t> SBL </a:t>
            </a:r>
            <a:r>
              <a:rPr lang="it-IT" sz="1730" dirty="0" err="1" smtClean="0">
                <a:cs typeface="Symbol" charset="2"/>
              </a:rPr>
              <a:t>disappearance</a:t>
            </a:r>
            <a:r>
              <a:rPr lang="it-IT" sz="1730" dirty="0" smtClean="0">
                <a:cs typeface="Symbol" charset="2"/>
              </a:rPr>
              <a:t> Giunti, </a:t>
            </a:r>
            <a:r>
              <a:rPr lang="it-IT" sz="1730" dirty="0" err="1" smtClean="0">
                <a:cs typeface="Symbol" charset="2"/>
              </a:rPr>
              <a:t>Laveder</a:t>
            </a:r>
            <a:r>
              <a:rPr lang="it-IT" sz="1730" dirty="0" smtClean="0">
                <a:cs typeface="Symbol" charset="2"/>
              </a:rPr>
              <a:t>, PRD 82, 053005 (2010)</a:t>
            </a:r>
          </a:p>
          <a:p>
            <a:pPr lvl="1"/>
            <a:r>
              <a:rPr lang="it-IT" sz="1730" b="1" dirty="0" smtClean="0">
                <a:solidFill>
                  <a:srgbClr val="FF0000"/>
                </a:solidFill>
                <a:cs typeface="Symbol" charset="2"/>
              </a:rPr>
              <a:t>Anti-neutrino mode</a:t>
            </a:r>
            <a:r>
              <a:rPr lang="it-IT" sz="1730" dirty="0" smtClean="0">
                <a:cs typeface="Symbol" charset="2"/>
              </a:rPr>
              <a:t>: 20.9±14.0 </a:t>
            </a:r>
            <a:r>
              <a:rPr lang="it-IT" sz="1730" dirty="0" err="1" smtClean="0">
                <a:cs typeface="Symbol" charset="2"/>
              </a:rPr>
              <a:t>excess</a:t>
            </a:r>
            <a:r>
              <a:rPr lang="it-IT" sz="1730" dirty="0" smtClean="0">
                <a:cs typeface="Symbol" charset="2"/>
              </a:rPr>
              <a:t> </a:t>
            </a:r>
            <a:r>
              <a:rPr lang="it-IT" sz="1730" dirty="0" err="1" smtClean="0">
                <a:cs typeface="Symbol" charset="2"/>
              </a:rPr>
              <a:t>event</a:t>
            </a:r>
            <a:endParaRPr lang="it-IT" sz="1730" dirty="0" smtClean="0">
              <a:cs typeface="Symbol" charset="2"/>
            </a:endParaRPr>
          </a:p>
          <a:p>
            <a:pPr lvl="1"/>
            <a:r>
              <a:rPr lang="en-US" sz="1730" dirty="0" smtClean="0">
                <a:solidFill>
                  <a:srgbClr val="000000"/>
                </a:solidFill>
                <a:cs typeface="Symbol" charset="2"/>
              </a:rPr>
              <a:t>p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-value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of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null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hypothesis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= 0.5%</a:t>
            </a:r>
          </a:p>
          <a:p>
            <a:pPr lvl="1"/>
            <a:r>
              <a:rPr lang="en-US" sz="1730" dirty="0" smtClean="0">
                <a:solidFill>
                  <a:srgbClr val="000000"/>
                </a:solidFill>
                <a:cs typeface="Symbol" charset="2"/>
              </a:rPr>
              <a:t>p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-value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for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2</a:t>
            </a:r>
            <a:r>
              <a:rPr lang="it-IT" sz="173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oscillation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hypothesis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= 9%</a:t>
            </a:r>
          </a:p>
          <a:p>
            <a:pPr lvl="1"/>
            <a:r>
              <a:rPr lang="en-US" sz="1730" dirty="0" smtClean="0">
                <a:solidFill>
                  <a:srgbClr val="000000"/>
                </a:solidFill>
                <a:cs typeface="Symbol" charset="2"/>
              </a:rPr>
              <a:t>O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scillation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hypothesis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</a:t>
            </a:r>
            <a:r>
              <a:rPr lang="it-IT" sz="1730" dirty="0" err="1" smtClean="0">
                <a:solidFill>
                  <a:srgbClr val="000000"/>
                </a:solidFill>
                <a:cs typeface="Symbol" charset="2"/>
              </a:rPr>
              <a:t>better</a:t>
            </a:r>
            <a:r>
              <a:rPr lang="it-IT" sz="1730" dirty="0" smtClean="0">
                <a:solidFill>
                  <a:srgbClr val="000000"/>
                </a:solidFill>
                <a:cs typeface="Symbol" charset="2"/>
              </a:rPr>
              <a:t> at 99.5% C.L.</a:t>
            </a:r>
          </a:p>
          <a:p>
            <a:pPr lvl="1"/>
            <a:endParaRPr lang="it-IT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209800" y="838200"/>
          <a:ext cx="1187450" cy="607532"/>
        </p:xfrm>
        <a:graphic>
          <a:graphicData uri="http://schemas.openxmlformats.org/presentationml/2006/ole">
            <p:oleObj spid="_x0000_s25606" name="Equation" r:id="rId3" imgW="546100" imgH="279400" progId="Equation.3">
              <p:embed/>
            </p:oleObj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2095500" y="2460625"/>
          <a:ext cx="3009900" cy="663575"/>
        </p:xfrm>
        <a:graphic>
          <a:graphicData uri="http://schemas.openxmlformats.org/presentationml/2006/ole">
            <p:oleObj spid="_x0000_s25607" name="Equation" r:id="rId4" imgW="1384300" imgH="304800" progId="Equation.3">
              <p:embed/>
            </p:oleObj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6950" y="4419600"/>
            <a:ext cx="4337050" cy="24754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91200" y="4278868"/>
            <a:ext cx="3276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L</a:t>
            </a:r>
            <a:r>
              <a:rPr lang="it-IT" dirty="0" smtClean="0"/>
              <a:t>/E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Reactor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anomaly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0366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re-evaluation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of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the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expected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anti-neutrino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flux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from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reactors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has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given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a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new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boost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to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the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possibility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of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1-2 sterile neutrino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scenarios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G.Mention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et al.,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Reactor Anomaly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, arXiv:1101.2755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J.Kopp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,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M.Maltoni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and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T.Schwetz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, </a:t>
            </a: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Are </a:t>
            </a:r>
            <a:r>
              <a:rPr kumimoji="0" lang="it-IT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there</a:t>
            </a: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</a:t>
            </a:r>
            <a:r>
              <a:rPr kumimoji="0" lang="it-IT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neutrinos</a:t>
            </a: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at the </a:t>
            </a:r>
            <a:r>
              <a:rPr kumimoji="0" lang="it-IT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eV</a:t>
            </a: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scale?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arXiv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:1103.4570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pic>
        <p:nvPicPr>
          <p:cNvPr id="6" name="Image 15" descr="Capture d’écran 2011-03-11 à 18.54.50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" y="3352800"/>
            <a:ext cx="8067675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10720</TotalTime>
  <Words>2046</Words>
  <Application>Microsoft Macintosh PowerPoint</Application>
  <PresentationFormat>On-screen Show (4:3)</PresentationFormat>
  <Paragraphs>434</Paragraphs>
  <Slides>53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Office Theme</vt:lpstr>
      <vt:lpstr>Equation</vt:lpstr>
      <vt:lpstr>Sensitivity on sterile neutrinos with sources in Borexino</vt:lpstr>
      <vt:lpstr>Outline</vt:lpstr>
      <vt:lpstr>Standard interpretation of neutrino phenomenology</vt:lpstr>
      <vt:lpstr>The case ot two-neutrino oscillations</vt:lpstr>
      <vt:lpstr>Global fit of three neutrino mixing</vt:lpstr>
      <vt:lpstr>Mass hierarchy and oscillations</vt:lpstr>
      <vt:lpstr>Slide 7</vt:lpstr>
      <vt:lpstr>LSND and MiniBooNE</vt:lpstr>
      <vt:lpstr>Reactor anomaly</vt:lpstr>
      <vt:lpstr>Reactor anomaly: 2n oscillation hypothesis</vt:lpstr>
      <vt:lpstr>Slide 11</vt:lpstr>
      <vt:lpstr>Slide 12</vt:lpstr>
      <vt:lpstr>Adding 1-2 sterile neutrinos</vt:lpstr>
      <vt:lpstr>3+1 scheme fit</vt:lpstr>
      <vt:lpstr>Fit data in 3+1 and 3+2 scenarios</vt:lpstr>
      <vt:lpstr>The effect of 2 sterile neutrinos</vt:lpstr>
      <vt:lpstr>The case of reactor anti-neutrinos</vt:lpstr>
      <vt:lpstr>SBL approximation</vt:lpstr>
      <vt:lpstr>Constraints from cosmology</vt:lpstr>
      <vt:lpstr>Constraints from BBN</vt:lpstr>
      <vt:lpstr>Borexino</vt:lpstr>
      <vt:lpstr>Borexino experiment</vt:lpstr>
      <vt:lpstr>Solar neutrinos in Borexino</vt:lpstr>
      <vt:lpstr>Three-neutrino mixing global fit</vt:lpstr>
      <vt:lpstr>Solar neutrino survival probability</vt:lpstr>
      <vt:lpstr>Electron anti-neutrinos in Borexino</vt:lpstr>
      <vt:lpstr>Systematic uncertainties</vt:lpstr>
      <vt:lpstr>Position and energy calibration</vt:lpstr>
      <vt:lpstr>How to use a neutrino source in Borexino</vt:lpstr>
      <vt:lpstr>The idea to use a neutrino source in Borexino and in other underground experiments</vt:lpstr>
      <vt:lpstr>The physics case with a source experiment</vt:lpstr>
      <vt:lpstr>Source location in Borexino</vt:lpstr>
      <vt:lpstr>Source position A</vt:lpstr>
      <vt:lpstr>Source position A</vt:lpstr>
      <vt:lpstr>Source number of events</vt:lpstr>
      <vt:lpstr>Solid angle calculation</vt:lpstr>
      <vt:lpstr>Sources</vt:lpstr>
      <vt:lpstr>51Cr</vt:lpstr>
      <vt:lpstr>Cr51 Gallex source</vt:lpstr>
      <vt:lpstr>Slide 40</vt:lpstr>
      <vt:lpstr>The case of 51Cr source in Borexino</vt:lpstr>
      <vt:lpstr>37Ar</vt:lpstr>
      <vt:lpstr>90Sr-90Y</vt:lpstr>
      <vt:lpstr>106Ru-106Rh</vt:lpstr>
      <vt:lpstr>Performance of Sources in Borexino</vt:lpstr>
      <vt:lpstr>Rate only sensitivity ne</vt:lpstr>
      <vt:lpstr>Rate only sensitivity ne</vt:lpstr>
      <vt:lpstr>Rate only sensitivity ne</vt:lpstr>
      <vt:lpstr>51Cr: sensitivity to ne into ns</vt:lpstr>
      <vt:lpstr>Exploit detector performances</vt:lpstr>
      <vt:lpstr>Fit waves pattern</vt:lpstr>
      <vt:lpstr>90Sr - 3 years - source in the center</vt:lpstr>
      <vt:lpstr>Conclusions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Sensitivity on sterile neutrinos with sources in Borexino</dc:title>
  <dc:creator>P</dc:creator>
  <cp:lastModifiedBy>P</cp:lastModifiedBy>
  <cp:revision>252</cp:revision>
  <dcterms:created xsi:type="dcterms:W3CDTF">2011-05-24T07:53:14Z</dcterms:created>
  <dcterms:modified xsi:type="dcterms:W3CDTF">2011-05-24T07:56:26Z</dcterms:modified>
</cp:coreProperties>
</file>